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57" r:id="rId3"/>
    <p:sldId id="313" r:id="rId4"/>
    <p:sldId id="394" r:id="rId5"/>
    <p:sldId id="395" r:id="rId6"/>
    <p:sldId id="370" r:id="rId7"/>
    <p:sldId id="396" r:id="rId8"/>
    <p:sldId id="397" r:id="rId9"/>
    <p:sldId id="371" r:id="rId10"/>
    <p:sldId id="372" r:id="rId11"/>
    <p:sldId id="373" r:id="rId12"/>
    <p:sldId id="398" r:id="rId13"/>
    <p:sldId id="399" r:id="rId14"/>
    <p:sldId id="401" r:id="rId15"/>
    <p:sldId id="402" r:id="rId16"/>
    <p:sldId id="403" r:id="rId17"/>
    <p:sldId id="405" r:id="rId18"/>
    <p:sldId id="404" r:id="rId19"/>
    <p:sldId id="406" r:id="rId20"/>
    <p:sldId id="407" r:id="rId21"/>
    <p:sldId id="408" r:id="rId22"/>
    <p:sldId id="409" r:id="rId23"/>
    <p:sldId id="411" r:id="rId24"/>
    <p:sldId id="410" r:id="rId25"/>
    <p:sldId id="412" r:id="rId26"/>
    <p:sldId id="413" r:id="rId27"/>
    <p:sldId id="414" r:id="rId28"/>
    <p:sldId id="415" r:id="rId29"/>
    <p:sldId id="416" r:id="rId30"/>
    <p:sldId id="374" r:id="rId31"/>
    <p:sldId id="417"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658" autoAdjust="0"/>
  </p:normalViewPr>
  <p:slideViewPr>
    <p:cSldViewPr>
      <p:cViewPr>
        <p:scale>
          <a:sx n="100" d="100"/>
          <a:sy n="100" d="100"/>
        </p:scale>
        <p:origin x="-1896" y="-34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8E3BC4-71A2-4F72-BCDF-006EB36F38F2}" type="datetimeFigureOut">
              <a:rPr lang="zh-CN" altLang="en-US" smtClean="0"/>
              <a:t>2018/10/11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E47FF-5CCF-4D3E-9283-7EACBB7E5489}" type="slidenum">
              <a:rPr lang="zh-CN" altLang="en-US" smtClean="0"/>
              <a:t>‹#›</a:t>
            </a:fld>
            <a:endParaRPr lang="zh-CN" altLang="en-US"/>
          </a:p>
        </p:txBody>
      </p:sp>
    </p:spTree>
    <p:extLst>
      <p:ext uri="{BB962C8B-B14F-4D97-AF65-F5344CB8AC3E}">
        <p14:creationId xmlns:p14="http://schemas.microsoft.com/office/powerpoint/2010/main" val="725677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9EFC64-F5DB-4C60-BEAF-8C3D1F280CDD}" type="slidenum">
              <a:rPr lang="en-US" altLang="en-US">
                <a:solidFill>
                  <a:srgbClr val="000000"/>
                </a:solidFill>
              </a:rPr>
              <a:pPr eaLnBrk="1" hangingPunct="1"/>
              <a:t>2</a:t>
            </a:fld>
            <a:endParaRPr lang="en-US" altLang="en-US">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3670426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689570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435014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C4EAA08-D463-4870-8FFC-0F713628A07D}"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7902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202456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3353451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371252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174647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327005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168996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61353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EBFFEE5-8DB1-4377-B226-64599EA66701}" type="datetimeFigureOut">
              <a:rPr lang="zh-CN" altLang="en-US" smtClean="0"/>
              <a:t>2018/10/11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635554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FFEE5-8DB1-4377-B226-64599EA66701}" type="datetimeFigureOut">
              <a:rPr lang="zh-CN" altLang="en-US" smtClean="0"/>
              <a:t>2018/10/11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DE9DA-735A-4458-A31E-A9E9144C53A6}" type="slidenum">
              <a:rPr lang="zh-CN" altLang="en-US" smtClean="0"/>
              <a:t>‹#›</a:t>
            </a:fld>
            <a:endParaRPr lang="zh-CN" altLang="en-US"/>
          </a:p>
        </p:txBody>
      </p:sp>
    </p:spTree>
    <p:extLst>
      <p:ext uri="{BB962C8B-B14F-4D97-AF65-F5344CB8AC3E}">
        <p14:creationId xmlns:p14="http://schemas.microsoft.com/office/powerpoint/2010/main" val="600347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098" name="Picture 7" descr="fullsize-B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25850" y="0"/>
            <a:ext cx="5518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457200" y="274638"/>
            <a:ext cx="754380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100" name="Rectangle 3"/>
          <p:cNvSpPr>
            <a:spLocks noGrp="1" noChangeArrowheads="1"/>
          </p:cNvSpPr>
          <p:nvPr>
            <p:ph type="body" idx="1"/>
          </p:nvPr>
        </p:nvSpPr>
        <p:spPr bwMode="auto">
          <a:xfrm>
            <a:off x="457200" y="1676400"/>
            <a:ext cx="7010400"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solidFill>
                  <a:schemeClr val="bg1"/>
                </a:solidFill>
              </a:defRPr>
            </a:lvl1pPr>
          </a:lstStyle>
          <a:p>
            <a:pPr fontAlgn="base">
              <a:spcBef>
                <a:spcPct val="0"/>
              </a:spcBef>
              <a:spcAft>
                <a:spcPct val="0"/>
              </a:spcAft>
              <a:defRPr/>
            </a:pPr>
            <a:endParaRPr lang="en-US" altLang="en-US">
              <a:solidFill>
                <a:srgbClr val="FFFFFF"/>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solidFill>
                  <a:schemeClr val="bg1"/>
                </a:solidFill>
              </a:defRPr>
            </a:lvl1pPr>
          </a:lstStyle>
          <a:p>
            <a:pPr fontAlgn="base">
              <a:spcBef>
                <a:spcPct val="0"/>
              </a:spcBef>
              <a:spcAft>
                <a:spcPct val="0"/>
              </a:spcAft>
              <a:defRPr/>
            </a:pPr>
            <a:endParaRPr lang="en-US" altLang="en-US">
              <a:solidFill>
                <a:srgbClr val="FFFFFF"/>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solidFill>
                  <a:schemeClr val="bg1"/>
                </a:solidFill>
              </a:defRPr>
            </a:lvl1pPr>
          </a:lstStyle>
          <a:p>
            <a:pPr fontAlgn="base">
              <a:spcBef>
                <a:spcPct val="0"/>
              </a:spcBef>
              <a:spcAft>
                <a:spcPct val="0"/>
              </a:spcAft>
              <a:defRPr/>
            </a:pPr>
            <a:fld id="{4483D110-48E4-4D58-93E5-5FAAE29FDEB2}" type="slidenum">
              <a:rPr lang="en-US" altLang="en-US">
                <a:solidFill>
                  <a:srgbClr val="FFFFFF"/>
                </a:solidFill>
              </a:rPr>
              <a:pPr fontAlgn="base">
                <a:spcBef>
                  <a:spcPct val="0"/>
                </a:spcBef>
                <a:spcAft>
                  <a:spcPct val="0"/>
                </a:spcAft>
                <a:defRPr/>
              </a:pPr>
              <a:t>‹#›</a:t>
            </a:fld>
            <a:endParaRPr lang="en-US"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rtl="0" eaLnBrk="0" fontAlgn="base" hangingPunct="0">
        <a:spcBef>
          <a:spcPct val="0"/>
        </a:spcBef>
        <a:spcAft>
          <a:spcPct val="0"/>
        </a:spcAft>
        <a:defRPr sz="4400">
          <a:solidFill>
            <a:srgbClr val="FFFF66"/>
          </a:solidFill>
          <a:latin typeface="+mj-lt"/>
          <a:ea typeface="+mj-ea"/>
          <a:cs typeface="+mj-cs"/>
        </a:defRPr>
      </a:lvl1pPr>
      <a:lvl2pPr algn="l" rtl="0" eaLnBrk="0" fontAlgn="base" hangingPunct="0">
        <a:spcBef>
          <a:spcPct val="0"/>
        </a:spcBef>
        <a:spcAft>
          <a:spcPct val="0"/>
        </a:spcAft>
        <a:defRPr sz="4400">
          <a:solidFill>
            <a:srgbClr val="FFFF66"/>
          </a:solidFill>
          <a:latin typeface="Arial" charset="0"/>
        </a:defRPr>
      </a:lvl2pPr>
      <a:lvl3pPr algn="l" rtl="0" eaLnBrk="0" fontAlgn="base" hangingPunct="0">
        <a:spcBef>
          <a:spcPct val="0"/>
        </a:spcBef>
        <a:spcAft>
          <a:spcPct val="0"/>
        </a:spcAft>
        <a:defRPr sz="4400">
          <a:solidFill>
            <a:srgbClr val="FFFF66"/>
          </a:solidFill>
          <a:latin typeface="Arial" charset="0"/>
        </a:defRPr>
      </a:lvl3pPr>
      <a:lvl4pPr algn="l" rtl="0" eaLnBrk="0" fontAlgn="base" hangingPunct="0">
        <a:spcBef>
          <a:spcPct val="0"/>
        </a:spcBef>
        <a:spcAft>
          <a:spcPct val="0"/>
        </a:spcAft>
        <a:defRPr sz="4400">
          <a:solidFill>
            <a:srgbClr val="FFFF66"/>
          </a:solidFill>
          <a:latin typeface="Arial" charset="0"/>
        </a:defRPr>
      </a:lvl4pPr>
      <a:lvl5pPr algn="l" rtl="0" eaLnBrk="0" fontAlgn="base" hangingPunct="0">
        <a:spcBef>
          <a:spcPct val="0"/>
        </a:spcBef>
        <a:spcAft>
          <a:spcPct val="0"/>
        </a:spcAft>
        <a:defRPr sz="4400">
          <a:solidFill>
            <a:srgbClr val="FFFF66"/>
          </a:solidFill>
          <a:latin typeface="Arial" charset="0"/>
        </a:defRPr>
      </a:lvl5pPr>
      <a:lvl6pPr marL="457200" algn="l" rtl="0" fontAlgn="base">
        <a:spcBef>
          <a:spcPct val="0"/>
        </a:spcBef>
        <a:spcAft>
          <a:spcPct val="0"/>
        </a:spcAft>
        <a:defRPr sz="4400">
          <a:solidFill>
            <a:srgbClr val="FFFF66"/>
          </a:solidFill>
          <a:latin typeface="Arial" charset="0"/>
        </a:defRPr>
      </a:lvl6pPr>
      <a:lvl7pPr marL="914400" algn="l" rtl="0" fontAlgn="base">
        <a:spcBef>
          <a:spcPct val="0"/>
        </a:spcBef>
        <a:spcAft>
          <a:spcPct val="0"/>
        </a:spcAft>
        <a:defRPr sz="4400">
          <a:solidFill>
            <a:srgbClr val="FFFF66"/>
          </a:solidFill>
          <a:latin typeface="Arial" charset="0"/>
        </a:defRPr>
      </a:lvl7pPr>
      <a:lvl8pPr marL="1371600" algn="l" rtl="0" fontAlgn="base">
        <a:spcBef>
          <a:spcPct val="0"/>
        </a:spcBef>
        <a:spcAft>
          <a:spcPct val="0"/>
        </a:spcAft>
        <a:defRPr sz="4400">
          <a:solidFill>
            <a:srgbClr val="FFFF66"/>
          </a:solidFill>
          <a:latin typeface="Arial" charset="0"/>
        </a:defRPr>
      </a:lvl8pPr>
      <a:lvl9pPr marL="1828800" algn="l" rtl="0" fontAlgn="base">
        <a:spcBef>
          <a:spcPct val="0"/>
        </a:spcBef>
        <a:spcAft>
          <a:spcPct val="0"/>
        </a:spcAft>
        <a:defRPr sz="4400">
          <a:solidFill>
            <a:srgbClr val="FFFF66"/>
          </a:solidFill>
          <a:latin typeface="Arial" charset="0"/>
        </a:defRPr>
      </a:lvl9pPr>
    </p:titleStyle>
    <p:bodyStyle>
      <a:lvl1pPr marL="342900" indent="-342900" algn="l" rtl="0" eaLnBrk="0" fontAlgn="base" hangingPunct="0">
        <a:spcBef>
          <a:spcPct val="20000"/>
        </a:spcBef>
        <a:spcAft>
          <a:spcPct val="0"/>
        </a:spcAft>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defRPr>
      </a:lvl2pPr>
      <a:lvl3pPr marL="1143000" indent="-228600" algn="l" rtl="0" eaLnBrk="0" fontAlgn="base" hangingPunct="0">
        <a:spcBef>
          <a:spcPct val="20000"/>
        </a:spcBef>
        <a:spcAft>
          <a:spcPct val="0"/>
        </a:spcAft>
        <a:buChar char="•"/>
        <a:defRPr sz="2400">
          <a:solidFill>
            <a:schemeClr val="bg1"/>
          </a:solidFill>
          <a:latin typeface="+mn-lt"/>
        </a:defRPr>
      </a:lvl3pPr>
      <a:lvl4pPr marL="1600200" indent="-228600" algn="l" rtl="0" eaLnBrk="0" fontAlgn="base" hangingPunct="0">
        <a:spcBef>
          <a:spcPct val="20000"/>
        </a:spcBef>
        <a:spcAft>
          <a:spcPct val="0"/>
        </a:spcAft>
        <a:buChar char="–"/>
        <a:defRPr sz="2000">
          <a:solidFill>
            <a:schemeClr val="bg1"/>
          </a:solidFill>
          <a:latin typeface="+mn-lt"/>
        </a:defRPr>
      </a:lvl4pPr>
      <a:lvl5pPr marL="2057400" indent="-228600" algn="l" rtl="0" eaLnBrk="0" fontAlgn="base" hangingPunct="0">
        <a:spcBef>
          <a:spcPct val="20000"/>
        </a:spcBef>
        <a:spcAft>
          <a:spcPct val="0"/>
        </a:spcAft>
        <a:buChar char="»"/>
        <a:defRPr sz="2000">
          <a:solidFill>
            <a:schemeClr val="bg1"/>
          </a:solidFill>
          <a:latin typeface="+mn-lt"/>
        </a:defRPr>
      </a:lvl5pPr>
      <a:lvl6pPr marL="2514600" indent="-228600" algn="l" rtl="0" fontAlgn="base">
        <a:spcBef>
          <a:spcPct val="20000"/>
        </a:spcBef>
        <a:spcAft>
          <a:spcPct val="0"/>
        </a:spcAft>
        <a:buChar char="»"/>
        <a:defRPr sz="2000">
          <a:solidFill>
            <a:schemeClr val="bg1"/>
          </a:solidFill>
          <a:latin typeface="+mn-lt"/>
        </a:defRPr>
      </a:lvl6pPr>
      <a:lvl7pPr marL="2971800" indent="-228600" algn="l" rtl="0" fontAlgn="base">
        <a:spcBef>
          <a:spcPct val="20000"/>
        </a:spcBef>
        <a:spcAft>
          <a:spcPct val="0"/>
        </a:spcAft>
        <a:buChar char="»"/>
        <a:defRPr sz="2000">
          <a:solidFill>
            <a:schemeClr val="bg1"/>
          </a:solidFill>
          <a:latin typeface="+mn-lt"/>
        </a:defRPr>
      </a:lvl7pPr>
      <a:lvl8pPr marL="3429000" indent="-228600" algn="l" rtl="0" fontAlgn="base">
        <a:spcBef>
          <a:spcPct val="20000"/>
        </a:spcBef>
        <a:spcAft>
          <a:spcPct val="0"/>
        </a:spcAft>
        <a:buChar char="»"/>
        <a:defRPr sz="2000">
          <a:solidFill>
            <a:schemeClr val="bg1"/>
          </a:solidFill>
          <a:latin typeface="+mn-lt"/>
        </a:defRPr>
      </a:lvl8pPr>
      <a:lvl9pPr marL="3886200" indent="-228600" algn="l" rtl="0" fontAlgn="base">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anggy@sustc.edu.cn" TargetMode="External"/><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226" name="Picture 2" descr="Image result for dynamical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2" y="4255713"/>
            <a:ext cx="9160052" cy="26022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p:cNvSpPr txBox="1">
            <a:spLocks noChangeArrowheads="1"/>
          </p:cNvSpPr>
          <p:nvPr/>
        </p:nvSpPr>
        <p:spPr bwMode="auto">
          <a:xfrm>
            <a:off x="488315" y="-228600"/>
            <a:ext cx="77724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cs typeface="Arial" pitchFamily="34" charset="0"/>
              </a:defRPr>
            </a:lvl9pPr>
          </a:lstStyle>
          <a:p>
            <a:pPr eaLnBrk="1" hangingPunct="1">
              <a:defRPr/>
            </a:pPr>
            <a:r>
              <a:rPr lang="zh-CN" altLang="en-US" sz="6600" kern="0" dirty="0" smtClean="0">
                <a:solidFill>
                  <a:schemeClr val="hlink"/>
                </a:solidFill>
                <a:ea typeface="宋体" pitchFamily="2" charset="-122"/>
              </a:rPr>
              <a:t>生物动力系统模拟</a:t>
            </a:r>
            <a:endParaRPr lang="en-US" altLang="zh-CN" sz="6600" kern="0" dirty="0" smtClean="0">
              <a:solidFill>
                <a:schemeClr val="hlink"/>
              </a:solidFill>
              <a:ea typeface="宋体" pitchFamily="2" charset="-122"/>
            </a:endParaRPr>
          </a:p>
        </p:txBody>
      </p:sp>
      <p:sp>
        <p:nvSpPr>
          <p:cNvPr id="6" name="TextBox 5"/>
          <p:cNvSpPr txBox="1">
            <a:spLocks noChangeArrowheads="1"/>
          </p:cNvSpPr>
          <p:nvPr/>
        </p:nvSpPr>
        <p:spPr bwMode="auto">
          <a:xfrm>
            <a:off x="1507474" y="3424716"/>
            <a:ext cx="19607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Garamond" pitchFamily="18" charset="0"/>
                <a:cs typeface="Arial" pitchFamily="34" charset="0"/>
              </a:defRPr>
            </a:lvl1pPr>
            <a:lvl2pPr>
              <a:defRPr sz="2800">
                <a:solidFill>
                  <a:schemeClr val="tx1"/>
                </a:solidFill>
                <a:latin typeface="Garamond" pitchFamily="18" charset="0"/>
                <a:cs typeface="Arial" pitchFamily="34" charset="0"/>
              </a:defRPr>
            </a:lvl2pPr>
            <a:lvl3pPr>
              <a:defRPr sz="2400">
                <a:solidFill>
                  <a:schemeClr val="tx1"/>
                </a:solidFill>
                <a:latin typeface="Garamond" pitchFamily="18" charset="0"/>
                <a:cs typeface="Arial" pitchFamily="34" charset="0"/>
              </a:defRPr>
            </a:lvl3pPr>
            <a:lvl4pPr>
              <a:defRPr sz="2000">
                <a:solidFill>
                  <a:schemeClr val="tx1"/>
                </a:solidFill>
                <a:latin typeface="Garamond" pitchFamily="18" charset="0"/>
                <a:cs typeface="Arial" pitchFamily="34" charset="0"/>
              </a:defRPr>
            </a:lvl4pPr>
            <a:lvl5pPr>
              <a:defRPr sz="2000">
                <a:solidFill>
                  <a:schemeClr val="tx1"/>
                </a:solidFill>
                <a:latin typeface="Garamond" pitchFamily="18" charset="0"/>
                <a:cs typeface="Arial" pitchFamily="34" charset="0"/>
              </a:defRPr>
            </a:lvl5pPr>
            <a:lvl6pPr eaLnBrk="0" hangingPunct="0">
              <a:defRPr sz="2000">
                <a:solidFill>
                  <a:schemeClr val="tx1"/>
                </a:solidFill>
                <a:latin typeface="Garamond" pitchFamily="18" charset="0"/>
                <a:cs typeface="Arial" pitchFamily="34" charset="0"/>
              </a:defRPr>
            </a:lvl6pPr>
            <a:lvl7pPr eaLnBrk="0" hangingPunct="0">
              <a:defRPr sz="2000">
                <a:solidFill>
                  <a:schemeClr val="tx1"/>
                </a:solidFill>
                <a:latin typeface="Garamond" pitchFamily="18" charset="0"/>
                <a:cs typeface="Arial" pitchFamily="34" charset="0"/>
              </a:defRPr>
            </a:lvl7pPr>
            <a:lvl8pPr eaLnBrk="0" hangingPunct="0">
              <a:defRPr sz="2000">
                <a:solidFill>
                  <a:schemeClr val="tx1"/>
                </a:solidFill>
                <a:latin typeface="Garamond" pitchFamily="18" charset="0"/>
                <a:cs typeface="Arial" pitchFamily="34" charset="0"/>
              </a:defRPr>
            </a:lvl8pPr>
            <a:lvl9pPr eaLnBrk="0" hangingPunct="0">
              <a:defRPr sz="2000">
                <a:solidFill>
                  <a:schemeClr val="tx1"/>
                </a:solidFill>
                <a:latin typeface="Garamond" pitchFamily="18" charset="0"/>
                <a:cs typeface="Arial" pitchFamily="34" charset="0"/>
              </a:defRPr>
            </a:lvl9pPr>
          </a:lstStyle>
          <a:p>
            <a:pPr algn="ctr"/>
            <a:r>
              <a:rPr lang="zh-CN" altLang="en-US" sz="1600" dirty="0">
                <a:ea typeface="宋体" pitchFamily="2" charset="-122"/>
                <a:cs typeface="Times New Roman" pitchFamily="18" charset="0"/>
                <a:hlinkClick r:id="rId3"/>
              </a:rPr>
              <a:t>王冠</a:t>
            </a:r>
            <a:r>
              <a:rPr lang="zh-CN" altLang="en-US" sz="1600" dirty="0" smtClean="0">
                <a:ea typeface="宋体" pitchFamily="2" charset="-122"/>
                <a:cs typeface="Times New Roman" pitchFamily="18" charset="0"/>
                <a:hlinkClick r:id="rId3"/>
              </a:rPr>
              <a:t>宇  </a:t>
            </a:r>
            <a:r>
              <a:rPr lang="en-US" altLang="zh-CN" sz="1600" dirty="0">
                <a:ea typeface="宋体" pitchFamily="2" charset="-122"/>
                <a:cs typeface="Times New Roman" pitchFamily="18" charset="0"/>
              </a:rPr>
              <a:t>18665955633</a:t>
            </a:r>
          </a:p>
          <a:p>
            <a:pPr algn="ctr"/>
            <a:r>
              <a:rPr lang="en-US" altLang="zh-CN" sz="1600" dirty="0" smtClean="0">
                <a:ea typeface="宋体" pitchFamily="2" charset="-122"/>
                <a:cs typeface="Times New Roman" pitchFamily="18" charset="0"/>
                <a:hlinkClick r:id="rId3"/>
              </a:rPr>
              <a:t>wanggy@sustc.edu.cn</a:t>
            </a:r>
            <a:endParaRPr lang="en-US" altLang="zh-CN" sz="1600" dirty="0">
              <a:ea typeface="宋体" pitchFamily="2" charset="-122"/>
              <a:cs typeface="Times New Roman" pitchFamily="18" charset="0"/>
            </a:endParaRPr>
          </a:p>
          <a:p>
            <a:pPr algn="ctr"/>
            <a:r>
              <a:rPr lang="en-US" altLang="zh-CN" sz="1600" dirty="0">
                <a:ea typeface="宋体" pitchFamily="2" charset="-122"/>
                <a:cs typeface="Times New Roman" pitchFamily="18" charset="0"/>
              </a:rPr>
              <a:t> </a:t>
            </a:r>
            <a:endParaRPr lang="en-US" altLang="zh-CN" sz="1600" dirty="0" smtClean="0">
              <a:ea typeface="宋体" pitchFamily="2" charset="-122"/>
              <a:cs typeface="Times New Roman" pitchFamily="18" charset="0"/>
            </a:endParaRPr>
          </a:p>
        </p:txBody>
      </p:sp>
      <p:pic>
        <p:nvPicPr>
          <p:cNvPr id="9" name="Picture 2" descr="http://bio.sustc.edu.cn/images/shizi/fujiaoshou_08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60519"/>
            <a:ext cx="282892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7923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6632"/>
            <a:ext cx="6750496" cy="369332"/>
          </a:xfrm>
          <a:prstGeom prst="rect">
            <a:avLst/>
          </a:prstGeom>
        </p:spPr>
        <p:txBody>
          <a:bodyPr wrap="square">
            <a:spAutoFit/>
          </a:bodyPr>
          <a:lstStyle/>
          <a:p>
            <a:pPr marL="285750" indent="-285750">
              <a:buFont typeface="Arial" panose="020B0604020202020204" pitchFamily="34" charset="0"/>
              <a:buChar char="•"/>
            </a:pPr>
            <a:r>
              <a:rPr lang="en-US" b="1" dirty="0" smtClean="0"/>
              <a:t>Homolog modeling begins …</a:t>
            </a:r>
            <a:endParaRPr lang="en-US"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01" y="862211"/>
            <a:ext cx="381000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82105" y="2734419"/>
            <a:ext cx="223224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847725"/>
            <a:ext cx="4505325"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矩形 24"/>
          <p:cNvSpPr/>
          <p:nvPr/>
        </p:nvSpPr>
        <p:spPr>
          <a:xfrm>
            <a:off x="7092280" y="2060848"/>
            <a:ext cx="1625005"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839617" y="2038003"/>
            <a:ext cx="1625005"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5771356"/>
            <a:ext cx="4000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090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500"/>
                                        <p:tgtEl>
                                          <p:spTgt spid="81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6"/>
                                        </p:tgtEl>
                                        <p:attrNameLst>
                                          <p:attrName>style.visibility</p:attrName>
                                        </p:attrNameLst>
                                      </p:cBhvr>
                                      <p:to>
                                        <p:strVal val="visible"/>
                                      </p:to>
                                    </p:set>
                                    <p:animEffect transition="in" filter="fade">
                                      <p:cBhvr>
                                        <p:cTn id="2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6632"/>
            <a:ext cx="6750496" cy="369332"/>
          </a:xfrm>
          <a:prstGeom prst="rect">
            <a:avLst/>
          </a:prstGeom>
        </p:spPr>
        <p:txBody>
          <a:bodyPr wrap="square">
            <a:spAutoFit/>
          </a:bodyPr>
          <a:lstStyle/>
          <a:p>
            <a:pPr marL="285750" indent="-285750">
              <a:buFont typeface="Arial" panose="020B0604020202020204" pitchFamily="34" charset="0"/>
              <a:buChar char="•"/>
            </a:pPr>
            <a:r>
              <a:rPr lang="en-US" b="1" dirty="0" smtClean="0"/>
              <a:t>Save into HumanX.pdb</a:t>
            </a:r>
            <a:endParaRPr lang="en-US"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96752"/>
            <a:ext cx="3691880" cy="3762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196752"/>
            <a:ext cx="3648495" cy="3799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193909" y="815266"/>
            <a:ext cx="736099" cy="369332"/>
          </a:xfrm>
          <a:prstGeom prst="rect">
            <a:avLst/>
          </a:prstGeom>
        </p:spPr>
        <p:txBody>
          <a:bodyPr wrap="none">
            <a:spAutoFit/>
          </a:bodyPr>
          <a:lstStyle/>
          <a:p>
            <a:r>
              <a:rPr lang="en-US" altLang="zh-CN" b="1" dirty="0"/>
              <a:t>X</a:t>
            </a:r>
            <a:r>
              <a:rPr lang="en-US" altLang="zh-CN" b="1" dirty="0">
                <a:sym typeface="Wingdings" panose="05000000000000000000" pitchFamily="2" charset="2"/>
              </a:rPr>
              <a:t>.pdb</a:t>
            </a:r>
            <a:endParaRPr lang="zh-CN" altLang="en-US" b="1" dirty="0"/>
          </a:p>
        </p:txBody>
      </p:sp>
      <p:sp>
        <p:nvSpPr>
          <p:cNvPr id="6" name="矩形 5"/>
          <p:cNvSpPr/>
          <p:nvPr/>
        </p:nvSpPr>
        <p:spPr>
          <a:xfrm>
            <a:off x="1883210" y="815266"/>
            <a:ext cx="1436612" cy="369332"/>
          </a:xfrm>
          <a:prstGeom prst="rect">
            <a:avLst/>
          </a:prstGeom>
        </p:spPr>
        <p:txBody>
          <a:bodyPr wrap="none">
            <a:spAutoFit/>
          </a:bodyPr>
          <a:lstStyle/>
          <a:p>
            <a:r>
              <a:rPr lang="en-US" altLang="zh-CN" b="1" dirty="0"/>
              <a:t>HumanX.pdb</a:t>
            </a:r>
          </a:p>
        </p:txBody>
      </p:sp>
    </p:spTree>
    <p:extLst>
      <p:ext uri="{BB962C8B-B14F-4D97-AF65-F5344CB8AC3E}">
        <p14:creationId xmlns:p14="http://schemas.microsoft.com/office/powerpoint/2010/main" val="2566006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6632"/>
            <a:ext cx="6750496" cy="369332"/>
          </a:xfrm>
          <a:prstGeom prst="rect">
            <a:avLst/>
          </a:prstGeom>
        </p:spPr>
        <p:txBody>
          <a:bodyPr wrap="square">
            <a:spAutoFit/>
          </a:bodyPr>
          <a:lstStyle/>
          <a:p>
            <a:pPr marL="285750" indent="-285750">
              <a:buFont typeface="Arial" panose="020B0604020202020204" pitchFamily="34" charset="0"/>
              <a:buChar char="•"/>
            </a:pPr>
            <a:r>
              <a:rPr lang="en-US" b="1" dirty="0" smtClean="0"/>
              <a:t>Now we want to add an inhibitor to Human X protein</a:t>
            </a:r>
            <a:endParaRPr lang="en-US" b="1" dirty="0"/>
          </a:p>
        </p:txBody>
      </p:sp>
      <p:sp>
        <p:nvSpPr>
          <p:cNvPr id="3" name="TextBox 2"/>
          <p:cNvSpPr txBox="1"/>
          <p:nvPr/>
        </p:nvSpPr>
        <p:spPr>
          <a:xfrm>
            <a:off x="683568" y="1052736"/>
            <a:ext cx="7969810" cy="2862322"/>
          </a:xfrm>
          <a:prstGeom prst="rect">
            <a:avLst/>
          </a:prstGeom>
          <a:noFill/>
        </p:spPr>
        <p:txBody>
          <a:bodyPr wrap="none" rtlCol="0">
            <a:spAutoFit/>
          </a:bodyPr>
          <a:lstStyle/>
          <a:p>
            <a:r>
              <a:rPr lang="en-US" altLang="zh-CN" dirty="0" smtClean="0"/>
              <a:t>Of course, we would not inhibit a normal protein.</a:t>
            </a:r>
          </a:p>
          <a:p>
            <a:endParaRPr lang="en-US" altLang="zh-CN" dirty="0"/>
          </a:p>
          <a:p>
            <a:r>
              <a:rPr lang="en-US" altLang="zh-CN" dirty="0" smtClean="0"/>
              <a:t>We only inhibit a mutated protein that may cause problems like cancer</a:t>
            </a:r>
          </a:p>
          <a:p>
            <a:endParaRPr lang="en-US" altLang="zh-CN" dirty="0"/>
          </a:p>
          <a:p>
            <a:r>
              <a:rPr lang="en-US" altLang="zh-CN" dirty="0" smtClean="0"/>
              <a:t>So we first show how to mutate a amino acid</a:t>
            </a:r>
          </a:p>
          <a:p>
            <a:endParaRPr lang="en-US" altLang="zh-CN" dirty="0"/>
          </a:p>
          <a:p>
            <a:pPr algn="ctr"/>
            <a:r>
              <a:rPr lang="en-US" altLang="zh-CN" dirty="0" smtClean="0"/>
              <a:t>R129H</a:t>
            </a:r>
          </a:p>
          <a:p>
            <a:endParaRPr lang="en-US" altLang="zh-CN" dirty="0"/>
          </a:p>
          <a:p>
            <a:r>
              <a:rPr lang="en-US" altLang="zh-CN" dirty="0" smtClean="0"/>
              <a:t>You can directly modify the </a:t>
            </a:r>
            <a:r>
              <a:rPr lang="en-US" altLang="zh-CN" dirty="0" err="1" smtClean="0"/>
              <a:t>pdb</a:t>
            </a:r>
            <a:r>
              <a:rPr lang="en-US" altLang="zh-CN" dirty="0" smtClean="0"/>
              <a:t> file (just change the residue #129 from ARG to HIS)</a:t>
            </a:r>
          </a:p>
          <a:p>
            <a:r>
              <a:rPr lang="en-US" altLang="zh-CN" dirty="0" smtClean="0"/>
              <a:t>Or use a software</a:t>
            </a:r>
            <a:endParaRPr lang="zh-CN" altLang="en-US" dirty="0"/>
          </a:p>
        </p:txBody>
      </p:sp>
    </p:spTree>
    <p:extLst>
      <p:ext uri="{BB962C8B-B14F-4D97-AF65-F5344CB8AC3E}">
        <p14:creationId xmlns:p14="http://schemas.microsoft.com/office/powerpoint/2010/main" val="29424312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926" y="70123"/>
            <a:ext cx="7027548" cy="672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8249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30324"/>
            <a:ext cx="6981833" cy="6727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1291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18" y="116632"/>
            <a:ext cx="6948515" cy="6674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813099"/>
            <a:ext cx="413385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5445224"/>
            <a:ext cx="4717951" cy="192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151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fade">
                                      <p:cBhvr>
                                        <p:cTn id="12" dur="1000"/>
                                        <p:tgtEl>
                                          <p:spTgt spid="4101"/>
                                        </p:tgtEl>
                                      </p:cBhvr>
                                    </p:animEffect>
                                    <p:anim calcmode="lin" valueType="num">
                                      <p:cBhvr>
                                        <p:cTn id="13" dur="1000" fill="hold"/>
                                        <p:tgtEl>
                                          <p:spTgt spid="4101"/>
                                        </p:tgtEl>
                                        <p:attrNameLst>
                                          <p:attrName>ppt_x</p:attrName>
                                        </p:attrNameLst>
                                      </p:cBhvr>
                                      <p:tavLst>
                                        <p:tav tm="0">
                                          <p:val>
                                            <p:strVal val="#ppt_x"/>
                                          </p:val>
                                        </p:tav>
                                        <p:tav tm="100000">
                                          <p:val>
                                            <p:strVal val="#ppt_x"/>
                                          </p:val>
                                        </p:tav>
                                      </p:tavLst>
                                    </p:anim>
                                    <p:anim calcmode="lin" valueType="num">
                                      <p:cBhvr>
                                        <p:cTn id="14" dur="1000" fill="hold"/>
                                        <p:tgtEl>
                                          <p:spTgt spid="4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16632"/>
            <a:ext cx="6750496" cy="369332"/>
          </a:xfrm>
          <a:prstGeom prst="rect">
            <a:avLst/>
          </a:prstGeom>
        </p:spPr>
        <p:txBody>
          <a:bodyPr wrap="square">
            <a:spAutoFit/>
          </a:bodyPr>
          <a:lstStyle/>
          <a:p>
            <a:pPr marL="285750" indent="-285750">
              <a:buFont typeface="Arial" panose="020B0604020202020204" pitchFamily="34" charset="0"/>
              <a:buChar char="•"/>
            </a:pPr>
            <a:r>
              <a:rPr lang="en-US" b="1" dirty="0" smtClean="0">
                <a:solidFill>
                  <a:schemeClr val="bg1">
                    <a:lumMod val="75000"/>
                  </a:schemeClr>
                </a:solidFill>
              </a:rPr>
              <a:t>Now we want to add an inhibitor to Human X protein</a:t>
            </a:r>
            <a:endParaRPr lang="en-US" b="1" dirty="0">
              <a:solidFill>
                <a:schemeClr val="bg1">
                  <a:lumMod val="75000"/>
                </a:schemeClr>
              </a:solidFill>
            </a:endParaRPr>
          </a:p>
        </p:txBody>
      </p:sp>
      <p:sp>
        <p:nvSpPr>
          <p:cNvPr id="3" name="TextBox 2"/>
          <p:cNvSpPr txBox="1"/>
          <p:nvPr/>
        </p:nvSpPr>
        <p:spPr>
          <a:xfrm>
            <a:off x="683568" y="1052736"/>
            <a:ext cx="7969810" cy="4247317"/>
          </a:xfrm>
          <a:prstGeom prst="rect">
            <a:avLst/>
          </a:prstGeom>
          <a:noFill/>
        </p:spPr>
        <p:txBody>
          <a:bodyPr wrap="none" rtlCol="0">
            <a:spAutoFit/>
          </a:bodyPr>
          <a:lstStyle/>
          <a:p>
            <a:r>
              <a:rPr lang="en-US" altLang="zh-CN" dirty="0" smtClean="0">
                <a:solidFill>
                  <a:schemeClr val="bg1">
                    <a:lumMod val="75000"/>
                  </a:schemeClr>
                </a:solidFill>
              </a:rPr>
              <a:t>Of course, we would not inhibit a normal protein.</a:t>
            </a:r>
          </a:p>
          <a:p>
            <a:endParaRPr lang="en-US" altLang="zh-CN" dirty="0">
              <a:solidFill>
                <a:schemeClr val="bg1">
                  <a:lumMod val="75000"/>
                </a:schemeClr>
              </a:solidFill>
            </a:endParaRPr>
          </a:p>
          <a:p>
            <a:r>
              <a:rPr lang="en-US" altLang="zh-CN" dirty="0" smtClean="0">
                <a:solidFill>
                  <a:schemeClr val="bg1">
                    <a:lumMod val="75000"/>
                  </a:schemeClr>
                </a:solidFill>
              </a:rPr>
              <a:t>We only inhibit a mutated protein that may cause problems like cancer</a:t>
            </a:r>
          </a:p>
          <a:p>
            <a:endParaRPr lang="en-US" altLang="zh-CN" dirty="0">
              <a:solidFill>
                <a:schemeClr val="bg1">
                  <a:lumMod val="75000"/>
                </a:schemeClr>
              </a:solidFill>
            </a:endParaRPr>
          </a:p>
          <a:p>
            <a:r>
              <a:rPr lang="en-US" altLang="zh-CN" dirty="0" smtClean="0">
                <a:solidFill>
                  <a:schemeClr val="bg1">
                    <a:lumMod val="75000"/>
                  </a:schemeClr>
                </a:solidFill>
              </a:rPr>
              <a:t>So we first show how to mutate a amino acid</a:t>
            </a:r>
          </a:p>
          <a:p>
            <a:endParaRPr lang="en-US" altLang="zh-CN" dirty="0">
              <a:solidFill>
                <a:schemeClr val="bg1">
                  <a:lumMod val="75000"/>
                </a:schemeClr>
              </a:solidFill>
            </a:endParaRPr>
          </a:p>
          <a:p>
            <a:pPr algn="ctr"/>
            <a:r>
              <a:rPr lang="en-US" altLang="zh-CN" dirty="0" smtClean="0">
                <a:solidFill>
                  <a:schemeClr val="bg1">
                    <a:lumMod val="75000"/>
                  </a:schemeClr>
                </a:solidFill>
              </a:rPr>
              <a:t>R129H</a:t>
            </a:r>
          </a:p>
          <a:p>
            <a:endParaRPr lang="en-US" altLang="zh-CN" dirty="0">
              <a:solidFill>
                <a:schemeClr val="bg1">
                  <a:lumMod val="75000"/>
                </a:schemeClr>
              </a:solidFill>
            </a:endParaRPr>
          </a:p>
          <a:p>
            <a:r>
              <a:rPr lang="en-US" altLang="zh-CN" dirty="0" smtClean="0">
                <a:solidFill>
                  <a:schemeClr val="bg1">
                    <a:lumMod val="75000"/>
                  </a:schemeClr>
                </a:solidFill>
              </a:rPr>
              <a:t>You can directly modify the </a:t>
            </a:r>
            <a:r>
              <a:rPr lang="en-US" altLang="zh-CN" dirty="0" err="1" smtClean="0">
                <a:solidFill>
                  <a:schemeClr val="bg1">
                    <a:lumMod val="75000"/>
                  </a:schemeClr>
                </a:solidFill>
              </a:rPr>
              <a:t>pdb</a:t>
            </a:r>
            <a:r>
              <a:rPr lang="en-US" altLang="zh-CN" dirty="0" smtClean="0">
                <a:solidFill>
                  <a:schemeClr val="bg1">
                    <a:lumMod val="75000"/>
                  </a:schemeClr>
                </a:solidFill>
              </a:rPr>
              <a:t> file (just change the residue #129 from ARG to HIS)</a:t>
            </a:r>
          </a:p>
          <a:p>
            <a:r>
              <a:rPr lang="en-US" altLang="zh-CN" dirty="0" smtClean="0">
                <a:solidFill>
                  <a:schemeClr val="bg1">
                    <a:lumMod val="75000"/>
                  </a:schemeClr>
                </a:solidFill>
              </a:rPr>
              <a:t>Or use a software</a:t>
            </a:r>
          </a:p>
          <a:p>
            <a:endParaRPr lang="en-US" altLang="zh-CN" dirty="0"/>
          </a:p>
          <a:p>
            <a:endParaRPr lang="en-US" altLang="zh-CN" dirty="0" smtClean="0"/>
          </a:p>
          <a:p>
            <a:r>
              <a:rPr lang="en-US" altLang="zh-CN" b="1" dirty="0" smtClean="0"/>
              <a:t>Save the file into </a:t>
            </a:r>
            <a:r>
              <a:rPr lang="en-US" altLang="zh-CN" b="1" dirty="0" smtClean="0">
                <a:solidFill>
                  <a:srgbClr val="FF0000"/>
                </a:solidFill>
              </a:rPr>
              <a:t>Xm.pdb</a:t>
            </a:r>
          </a:p>
          <a:p>
            <a:endParaRPr lang="en-US" altLang="zh-CN" b="1" dirty="0" smtClean="0">
              <a:solidFill>
                <a:srgbClr val="FF0000"/>
              </a:solidFill>
            </a:endParaRPr>
          </a:p>
          <a:p>
            <a:endParaRPr lang="en-US" altLang="zh-CN" b="1" dirty="0">
              <a:solidFill>
                <a:srgbClr val="FF0000"/>
              </a:solidFill>
            </a:endParaRPr>
          </a:p>
        </p:txBody>
      </p:sp>
    </p:spTree>
    <p:extLst>
      <p:ext uri="{BB962C8B-B14F-4D97-AF65-F5344CB8AC3E}">
        <p14:creationId xmlns:p14="http://schemas.microsoft.com/office/powerpoint/2010/main" val="30396978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47990"/>
            <a:ext cx="3880165" cy="369332"/>
          </a:xfrm>
          <a:prstGeom prst="rect">
            <a:avLst/>
          </a:prstGeom>
        </p:spPr>
        <p:txBody>
          <a:bodyPr wrap="none">
            <a:spAutoFit/>
          </a:bodyPr>
          <a:lstStyle/>
          <a:p>
            <a:r>
              <a:rPr lang="en-US" altLang="zh-CN" b="1" dirty="0"/>
              <a:t>Now we design an </a:t>
            </a:r>
            <a:r>
              <a:rPr lang="en-US" altLang="zh-CN" b="1" dirty="0" smtClean="0"/>
              <a:t>inhibitor called </a:t>
            </a:r>
            <a:r>
              <a:rPr lang="en-US" altLang="zh-CN" b="1" dirty="0"/>
              <a:t> </a:t>
            </a:r>
            <a:r>
              <a:rPr lang="en-US" altLang="zh-CN" b="1" dirty="0" smtClean="0"/>
              <a:t> </a:t>
            </a:r>
            <a:r>
              <a:rPr lang="en-US" altLang="zh-CN" b="1" dirty="0" err="1" smtClean="0">
                <a:solidFill>
                  <a:srgbClr val="FF0000"/>
                </a:solidFill>
              </a:rPr>
              <a:t>inh</a:t>
            </a:r>
            <a:endParaRPr lang="zh-CN" altLang="en-US" b="1" dirty="0">
              <a:solidFill>
                <a:srgbClr val="FF0000"/>
              </a:solidFill>
            </a:endParaRPr>
          </a:p>
        </p:txBody>
      </p:sp>
      <p:pic>
        <p:nvPicPr>
          <p:cNvPr id="3" name="Picture 8"/>
          <p:cNvPicPr/>
          <p:nvPr/>
        </p:nvPicPr>
        <p:blipFill>
          <a:blip r:embed="rId2"/>
          <a:stretch>
            <a:fillRect/>
          </a:stretch>
        </p:blipFill>
        <p:spPr>
          <a:xfrm>
            <a:off x="434827" y="621077"/>
            <a:ext cx="2437270" cy="1797680"/>
          </a:xfrm>
          <a:prstGeom prst="rect">
            <a:avLst/>
          </a:prstGeom>
        </p:spPr>
      </p:pic>
      <p:sp>
        <p:nvSpPr>
          <p:cNvPr id="4" name="矩形 3"/>
          <p:cNvSpPr/>
          <p:nvPr/>
        </p:nvSpPr>
        <p:spPr>
          <a:xfrm>
            <a:off x="3456708" y="873586"/>
            <a:ext cx="4572000" cy="646331"/>
          </a:xfrm>
          <a:prstGeom prst="rect">
            <a:avLst/>
          </a:prstGeom>
        </p:spPr>
        <p:txBody>
          <a:bodyPr>
            <a:spAutoFit/>
          </a:bodyPr>
          <a:lstStyle/>
          <a:p>
            <a:r>
              <a:rPr lang="en-US" altLang="zh-CN" dirty="0"/>
              <a:t>Firstly, use </a:t>
            </a:r>
            <a:r>
              <a:rPr lang="en-US" altLang="zh-CN" b="1" dirty="0" err="1"/>
              <a:t>Chemdraw</a:t>
            </a:r>
            <a:r>
              <a:rPr lang="en-US" altLang="zh-CN" dirty="0"/>
              <a:t> to draw the chemical </a:t>
            </a:r>
            <a:r>
              <a:rPr lang="en-US" altLang="zh-CN" dirty="0" smtClean="0"/>
              <a:t>structure  </a:t>
            </a:r>
            <a:r>
              <a:rPr lang="en-US" altLang="zh-CN" dirty="0"/>
              <a:t>of </a:t>
            </a:r>
            <a:r>
              <a:rPr lang="en-US" altLang="zh-CN" dirty="0" err="1" smtClean="0">
                <a:solidFill>
                  <a:srgbClr val="FF0000"/>
                </a:solidFill>
              </a:rPr>
              <a:t>inh</a:t>
            </a:r>
            <a:r>
              <a:rPr lang="en-US" altLang="zh-CN" dirty="0" smtClean="0"/>
              <a:t>. </a:t>
            </a:r>
            <a:r>
              <a:rPr lang="en-US" altLang="zh-CN" dirty="0"/>
              <a:t>Save </a:t>
            </a:r>
            <a:r>
              <a:rPr lang="en-US" altLang="zh-CN" dirty="0" smtClean="0"/>
              <a:t>it as </a:t>
            </a:r>
            <a:r>
              <a:rPr lang="en-US" altLang="zh-CN" dirty="0" err="1" smtClean="0">
                <a:solidFill>
                  <a:srgbClr val="FF0000"/>
                </a:solidFill>
              </a:rPr>
              <a:t>inh.cdx</a:t>
            </a:r>
            <a:r>
              <a:rPr lang="en-US" altLang="zh-CN" dirty="0" smtClean="0"/>
              <a:t>.</a:t>
            </a:r>
            <a:endParaRPr lang="zh-CN" altLang="en-US" dirty="0"/>
          </a:p>
        </p:txBody>
      </p:sp>
      <p:pic>
        <p:nvPicPr>
          <p:cNvPr id="5" name="Picture 9"/>
          <p:cNvPicPr/>
          <p:nvPr/>
        </p:nvPicPr>
        <p:blipFill>
          <a:blip r:embed="rId3"/>
          <a:stretch>
            <a:fillRect/>
          </a:stretch>
        </p:blipFill>
        <p:spPr>
          <a:xfrm>
            <a:off x="412845" y="2636912"/>
            <a:ext cx="3453835" cy="1785299"/>
          </a:xfrm>
          <a:prstGeom prst="rect">
            <a:avLst/>
          </a:prstGeom>
        </p:spPr>
      </p:pic>
      <p:sp>
        <p:nvSpPr>
          <p:cNvPr id="6" name="矩形 5"/>
          <p:cNvSpPr/>
          <p:nvPr/>
        </p:nvSpPr>
        <p:spPr>
          <a:xfrm>
            <a:off x="4211680" y="2996952"/>
            <a:ext cx="4248472" cy="646331"/>
          </a:xfrm>
          <a:prstGeom prst="rect">
            <a:avLst/>
          </a:prstGeom>
        </p:spPr>
        <p:txBody>
          <a:bodyPr wrap="square">
            <a:spAutoFit/>
          </a:bodyPr>
          <a:lstStyle/>
          <a:p>
            <a:r>
              <a:rPr lang="en-US" altLang="zh-CN" dirty="0" smtClean="0"/>
              <a:t>You can use Chemdraw3D to</a:t>
            </a:r>
          </a:p>
          <a:p>
            <a:r>
              <a:rPr lang="en-US" altLang="zh-CN" dirty="0" smtClean="0"/>
              <a:t>visualize the inhibitor</a:t>
            </a:r>
            <a:endParaRPr lang="zh-CN" altLang="en-US" dirty="0"/>
          </a:p>
        </p:txBody>
      </p:sp>
      <p:pic>
        <p:nvPicPr>
          <p:cNvPr id="7" name="Picture 10"/>
          <p:cNvPicPr/>
          <p:nvPr/>
        </p:nvPicPr>
        <p:blipFill>
          <a:blip r:embed="rId4"/>
          <a:stretch>
            <a:fillRect/>
          </a:stretch>
        </p:blipFill>
        <p:spPr>
          <a:xfrm>
            <a:off x="367273" y="4581128"/>
            <a:ext cx="3298190" cy="2212340"/>
          </a:xfrm>
          <a:prstGeom prst="rect">
            <a:avLst/>
          </a:prstGeom>
        </p:spPr>
      </p:pic>
      <p:sp>
        <p:nvSpPr>
          <p:cNvPr id="8" name="TextBox 7"/>
          <p:cNvSpPr txBox="1"/>
          <p:nvPr/>
        </p:nvSpPr>
        <p:spPr>
          <a:xfrm>
            <a:off x="4211680" y="5085184"/>
            <a:ext cx="3727815" cy="1477328"/>
          </a:xfrm>
          <a:prstGeom prst="rect">
            <a:avLst/>
          </a:prstGeom>
          <a:noFill/>
        </p:spPr>
        <p:txBody>
          <a:bodyPr wrap="none" rtlCol="0">
            <a:spAutoFit/>
          </a:bodyPr>
          <a:lstStyle/>
          <a:p>
            <a:r>
              <a:rPr lang="en-US" altLang="zh-CN" b="1" dirty="0" smtClean="0"/>
              <a:t>Minimization</a:t>
            </a:r>
            <a:r>
              <a:rPr lang="en-US" altLang="zh-CN" dirty="0" smtClean="0"/>
              <a:t>: </a:t>
            </a:r>
          </a:p>
          <a:p>
            <a:endParaRPr lang="en-US" altLang="zh-CN" b="1" dirty="0" smtClean="0"/>
          </a:p>
          <a:p>
            <a:r>
              <a:rPr lang="en-US" altLang="zh-CN" b="1" dirty="0" smtClean="0"/>
              <a:t>Calculations&gt;MM2&gt;Minimize </a:t>
            </a:r>
            <a:r>
              <a:rPr lang="en-US" altLang="zh-CN" b="1" dirty="0"/>
              <a:t>Energy</a:t>
            </a:r>
            <a:r>
              <a:rPr lang="en-US" altLang="zh-CN" dirty="0"/>
              <a:t> </a:t>
            </a:r>
            <a:endParaRPr lang="en-US" altLang="zh-CN" dirty="0" smtClean="0"/>
          </a:p>
          <a:p>
            <a:endParaRPr lang="en-US" altLang="zh-CN" dirty="0" smtClean="0"/>
          </a:p>
          <a:p>
            <a:r>
              <a:rPr lang="en-US" altLang="zh-CN" dirty="0" smtClean="0"/>
              <a:t>Save </a:t>
            </a:r>
            <a:r>
              <a:rPr lang="en-US" altLang="zh-CN" dirty="0" smtClean="0">
                <a:solidFill>
                  <a:srgbClr val="FF0000"/>
                </a:solidFill>
              </a:rPr>
              <a:t>inh.pdb</a:t>
            </a:r>
            <a:endParaRPr lang="zh-CN" altLang="en-US" dirty="0">
              <a:solidFill>
                <a:srgbClr val="FF0000"/>
              </a:solidFill>
            </a:endParaRPr>
          </a:p>
        </p:txBody>
      </p:sp>
    </p:spTree>
    <p:extLst>
      <p:ext uri="{BB962C8B-B14F-4D97-AF65-F5344CB8AC3E}">
        <p14:creationId xmlns:p14="http://schemas.microsoft.com/office/powerpoint/2010/main" val="29717722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147990"/>
            <a:ext cx="4955203" cy="369332"/>
          </a:xfrm>
          <a:prstGeom prst="rect">
            <a:avLst/>
          </a:prstGeom>
        </p:spPr>
        <p:txBody>
          <a:bodyPr wrap="none">
            <a:spAutoFit/>
          </a:bodyPr>
          <a:lstStyle/>
          <a:p>
            <a:r>
              <a:rPr lang="en-US" altLang="zh-CN" b="1" dirty="0"/>
              <a:t>Now </a:t>
            </a:r>
            <a:r>
              <a:rPr lang="en-US" altLang="zh-CN" b="1" dirty="0" smtClean="0"/>
              <a:t>put </a:t>
            </a:r>
            <a:r>
              <a:rPr lang="en-US" altLang="zh-CN" b="1" dirty="0" smtClean="0">
                <a:solidFill>
                  <a:srgbClr val="FF0000"/>
                </a:solidFill>
              </a:rPr>
              <a:t>inh.pdb </a:t>
            </a:r>
            <a:r>
              <a:rPr lang="en-US" altLang="zh-CN" b="1" dirty="0" smtClean="0"/>
              <a:t>into</a:t>
            </a:r>
            <a:r>
              <a:rPr lang="en-US" altLang="zh-CN" b="1" dirty="0" smtClean="0">
                <a:solidFill>
                  <a:srgbClr val="FF0000"/>
                </a:solidFill>
              </a:rPr>
              <a:t> Xm.pdb </a:t>
            </a:r>
            <a:r>
              <a:rPr lang="en-US" altLang="zh-CN" b="1" dirty="0" smtClean="0"/>
              <a:t>(molecular docking)</a:t>
            </a:r>
            <a:endParaRPr lang="zh-CN" altLang="en-US" b="1" dirty="0"/>
          </a:p>
        </p:txBody>
      </p:sp>
      <p:cxnSp>
        <p:nvCxnSpPr>
          <p:cNvPr id="6" name="直接箭头连接符 5"/>
          <p:cNvCxnSpPr/>
          <p:nvPr/>
        </p:nvCxnSpPr>
        <p:spPr>
          <a:xfrm>
            <a:off x="2699792" y="517322"/>
            <a:ext cx="0" cy="391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195736" y="908720"/>
            <a:ext cx="1133644" cy="369332"/>
          </a:xfrm>
          <a:prstGeom prst="rect">
            <a:avLst/>
          </a:prstGeom>
        </p:spPr>
        <p:txBody>
          <a:bodyPr wrap="none">
            <a:spAutoFit/>
          </a:bodyPr>
          <a:lstStyle/>
          <a:p>
            <a:r>
              <a:rPr lang="en-US" altLang="zh-CN" b="1" dirty="0" err="1" smtClean="0">
                <a:solidFill>
                  <a:srgbClr val="FF0000"/>
                </a:solidFill>
              </a:rPr>
              <a:t>Xm.pdbqt</a:t>
            </a:r>
            <a:endParaRPr lang="zh-CN" altLang="en-US" dirty="0"/>
          </a:p>
        </p:txBody>
      </p:sp>
      <p:cxnSp>
        <p:nvCxnSpPr>
          <p:cNvPr id="9" name="直接箭头连接符 8"/>
          <p:cNvCxnSpPr/>
          <p:nvPr/>
        </p:nvCxnSpPr>
        <p:spPr>
          <a:xfrm>
            <a:off x="1403648" y="517322"/>
            <a:ext cx="0" cy="391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99592" y="908720"/>
            <a:ext cx="1122423" cy="369332"/>
          </a:xfrm>
          <a:prstGeom prst="rect">
            <a:avLst/>
          </a:prstGeom>
        </p:spPr>
        <p:txBody>
          <a:bodyPr wrap="none">
            <a:spAutoFit/>
          </a:bodyPr>
          <a:lstStyle/>
          <a:p>
            <a:r>
              <a:rPr lang="en-US" altLang="zh-CN" b="1" dirty="0" err="1" smtClean="0">
                <a:solidFill>
                  <a:srgbClr val="FF0000"/>
                </a:solidFill>
              </a:rPr>
              <a:t>inh.pdbqt</a:t>
            </a:r>
            <a:endParaRPr lang="zh-CN" altLang="en-US" dirty="0"/>
          </a:p>
        </p:txBody>
      </p:sp>
      <p:cxnSp>
        <p:nvCxnSpPr>
          <p:cNvPr id="14" name="直接箭头连接符 13"/>
          <p:cNvCxnSpPr>
            <a:stCxn id="8" idx="3"/>
          </p:cNvCxnSpPr>
          <p:nvPr/>
        </p:nvCxnSpPr>
        <p:spPr>
          <a:xfrm>
            <a:off x="3329380" y="1093386"/>
            <a:ext cx="5225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95936" y="908720"/>
            <a:ext cx="3075970" cy="369332"/>
          </a:xfrm>
          <a:prstGeom prst="rect">
            <a:avLst/>
          </a:prstGeom>
          <a:noFill/>
        </p:spPr>
        <p:txBody>
          <a:bodyPr wrap="none" rtlCol="0">
            <a:spAutoFit/>
          </a:bodyPr>
          <a:lstStyle/>
          <a:p>
            <a:r>
              <a:rPr lang="en-US" altLang="zh-CN" b="1" dirty="0" smtClean="0"/>
              <a:t>Q</a:t>
            </a:r>
            <a:r>
              <a:rPr lang="en-US" altLang="zh-CN" dirty="0" smtClean="0"/>
              <a:t>: partial charge   </a:t>
            </a:r>
            <a:r>
              <a:rPr lang="en-US" altLang="zh-CN" b="1" dirty="0" smtClean="0"/>
              <a:t>T</a:t>
            </a:r>
            <a:r>
              <a:rPr lang="en-US" altLang="zh-CN" dirty="0" smtClean="0"/>
              <a:t>: atom type</a:t>
            </a:r>
            <a:endParaRPr lang="zh-CN" altLang="en-US" dirty="0"/>
          </a:p>
        </p:txBody>
      </p:sp>
      <p:cxnSp>
        <p:nvCxnSpPr>
          <p:cNvPr id="17" name="直接连接符 16"/>
          <p:cNvCxnSpPr/>
          <p:nvPr/>
        </p:nvCxnSpPr>
        <p:spPr>
          <a:xfrm>
            <a:off x="1187624" y="1340768"/>
            <a:ext cx="18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2087724" y="1340768"/>
            <a:ext cx="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367014" y="1772816"/>
            <a:ext cx="1441420" cy="369332"/>
          </a:xfrm>
          <a:prstGeom prst="rect">
            <a:avLst/>
          </a:prstGeom>
        </p:spPr>
        <p:txBody>
          <a:bodyPr wrap="none">
            <a:spAutoFit/>
          </a:bodyPr>
          <a:lstStyle/>
          <a:p>
            <a:r>
              <a:rPr lang="en-US" altLang="zh-CN" b="1" dirty="0" err="1" smtClean="0">
                <a:solidFill>
                  <a:srgbClr val="FF0000"/>
                </a:solidFill>
              </a:rPr>
              <a:t>XmInh.pdbqt</a:t>
            </a:r>
            <a:endParaRPr lang="zh-CN" altLang="en-US" dirty="0"/>
          </a:p>
        </p:txBody>
      </p:sp>
      <p:sp>
        <p:nvSpPr>
          <p:cNvPr id="21" name="TextBox 20"/>
          <p:cNvSpPr txBox="1"/>
          <p:nvPr/>
        </p:nvSpPr>
        <p:spPr>
          <a:xfrm>
            <a:off x="179512" y="2564904"/>
            <a:ext cx="4692375" cy="369332"/>
          </a:xfrm>
          <a:prstGeom prst="rect">
            <a:avLst/>
          </a:prstGeom>
          <a:noFill/>
        </p:spPr>
        <p:txBody>
          <a:bodyPr wrap="none" rtlCol="0">
            <a:spAutoFit/>
          </a:bodyPr>
          <a:lstStyle/>
          <a:p>
            <a:r>
              <a:rPr lang="en-US" altLang="zh-CN" b="1" dirty="0" smtClean="0"/>
              <a:t>We use another software called </a:t>
            </a:r>
            <a:r>
              <a:rPr lang="en-US" altLang="zh-CN" b="1" dirty="0" err="1" smtClean="0"/>
              <a:t>AutoDockTools</a:t>
            </a:r>
            <a:endParaRPr lang="zh-CN" altLang="en-US" b="1" dirty="0"/>
          </a:p>
        </p:txBody>
      </p:sp>
      <p:sp>
        <p:nvSpPr>
          <p:cNvPr id="22" name="TextBox 21"/>
          <p:cNvSpPr txBox="1"/>
          <p:nvPr/>
        </p:nvSpPr>
        <p:spPr>
          <a:xfrm>
            <a:off x="1460803" y="4221088"/>
            <a:ext cx="4261231" cy="369332"/>
          </a:xfrm>
          <a:prstGeom prst="rect">
            <a:avLst/>
          </a:prstGeom>
          <a:noFill/>
        </p:spPr>
        <p:txBody>
          <a:bodyPr wrap="none" rtlCol="0">
            <a:spAutoFit/>
          </a:bodyPr>
          <a:lstStyle/>
          <a:p>
            <a:r>
              <a:rPr lang="en-US" altLang="zh-CN" dirty="0" smtClean="0"/>
              <a:t>Note that docking is a minimization process</a:t>
            </a:r>
            <a:endParaRPr lang="zh-CN" altLang="en-US" dirty="0"/>
          </a:p>
        </p:txBody>
      </p:sp>
    </p:spTree>
    <p:extLst>
      <p:ext uri="{BB962C8B-B14F-4D97-AF65-F5344CB8AC3E}">
        <p14:creationId xmlns:p14="http://schemas.microsoft.com/office/powerpoint/2010/main" val="377693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5"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84784"/>
            <a:ext cx="6312710" cy="5038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7813" y="219998"/>
            <a:ext cx="6037678" cy="369332"/>
          </a:xfrm>
          <a:prstGeom prst="rect">
            <a:avLst/>
          </a:prstGeom>
          <a:noFill/>
        </p:spPr>
        <p:txBody>
          <a:bodyPr wrap="none" rtlCol="0">
            <a:spAutoFit/>
          </a:bodyPr>
          <a:lstStyle/>
          <a:p>
            <a:r>
              <a:rPr lang="en-US" altLang="zh-CN" b="1" dirty="0" smtClean="0"/>
              <a:t>First, load </a:t>
            </a:r>
            <a:r>
              <a:rPr lang="en-US" altLang="zh-CN" b="1" dirty="0" smtClean="0">
                <a:solidFill>
                  <a:srgbClr val="FF0000"/>
                </a:solidFill>
              </a:rPr>
              <a:t>Xm.pdb</a:t>
            </a:r>
            <a:r>
              <a:rPr lang="en-US" altLang="zh-CN" b="1" dirty="0" smtClean="0"/>
              <a:t>, after some operation, save it as </a:t>
            </a:r>
            <a:r>
              <a:rPr lang="en-US" altLang="zh-CN" b="1" dirty="0" err="1" smtClean="0">
                <a:solidFill>
                  <a:srgbClr val="FF0000"/>
                </a:solidFill>
              </a:rPr>
              <a:t>Xm.pdbqt</a:t>
            </a:r>
            <a:endParaRPr lang="zh-CN" altLang="en-US" b="1" dirty="0">
              <a:solidFill>
                <a:srgbClr val="FF0000"/>
              </a:solidFill>
            </a:endParaRPr>
          </a:p>
        </p:txBody>
      </p:sp>
      <p:sp>
        <p:nvSpPr>
          <p:cNvPr id="4" name="矩形 3"/>
          <p:cNvSpPr/>
          <p:nvPr/>
        </p:nvSpPr>
        <p:spPr>
          <a:xfrm>
            <a:off x="6858000" y="2564904"/>
            <a:ext cx="2178496" cy="4216539"/>
          </a:xfrm>
          <a:prstGeom prst="rect">
            <a:avLst/>
          </a:prstGeom>
        </p:spPr>
        <p:txBody>
          <a:bodyPr wrap="square">
            <a:spAutoFit/>
          </a:bodyPr>
          <a:lstStyle/>
          <a:p>
            <a:r>
              <a:rPr lang="en-US" altLang="zh-CN" b="1" dirty="0"/>
              <a:t>File&gt;Read </a:t>
            </a:r>
            <a:r>
              <a:rPr lang="en-US" altLang="zh-CN" b="1" dirty="0" smtClean="0"/>
              <a:t>Molecule</a:t>
            </a:r>
          </a:p>
          <a:p>
            <a:r>
              <a:rPr lang="en-US" altLang="zh-CN" b="1" dirty="0" smtClean="0"/>
              <a:t>&gt; </a:t>
            </a:r>
            <a:r>
              <a:rPr lang="en-US" altLang="zh-CN" b="1" dirty="0" smtClean="0">
                <a:solidFill>
                  <a:srgbClr val="FF0000"/>
                </a:solidFill>
              </a:rPr>
              <a:t>Xm.pdb </a:t>
            </a:r>
          </a:p>
          <a:p>
            <a:endParaRPr lang="en-US" altLang="zh-CN" b="1" dirty="0"/>
          </a:p>
          <a:p>
            <a:r>
              <a:rPr lang="en-US" altLang="zh-CN" b="1" dirty="0" smtClean="0"/>
              <a:t>Edit&gt;Hydrogens</a:t>
            </a:r>
          </a:p>
          <a:p>
            <a:r>
              <a:rPr lang="en-US" altLang="zh-CN" b="1" dirty="0" smtClean="0"/>
              <a:t>&gt;add&gt;polar only</a:t>
            </a:r>
          </a:p>
          <a:p>
            <a:endParaRPr lang="en-US" altLang="zh-CN" b="1" dirty="0"/>
          </a:p>
          <a:p>
            <a:r>
              <a:rPr lang="en-US" altLang="zh-CN" b="1" dirty="0" smtClean="0"/>
              <a:t>Grid&gt;macromolecule</a:t>
            </a:r>
          </a:p>
          <a:p>
            <a:r>
              <a:rPr lang="en-US" altLang="zh-CN" b="1" dirty="0" smtClean="0"/>
              <a:t>&gt;choose&gt;</a:t>
            </a:r>
            <a:r>
              <a:rPr lang="en-US" altLang="zh-CN" b="1" dirty="0">
                <a:solidFill>
                  <a:srgbClr val="FF0000"/>
                </a:solidFill>
              </a:rPr>
              <a:t> </a:t>
            </a:r>
            <a:r>
              <a:rPr lang="en-US" altLang="zh-CN" b="1" dirty="0" smtClean="0">
                <a:solidFill>
                  <a:srgbClr val="FF0000"/>
                </a:solidFill>
              </a:rPr>
              <a:t>Xm.pdb</a:t>
            </a:r>
          </a:p>
          <a:p>
            <a:r>
              <a:rPr lang="en-US" altLang="zh-CN" sz="1400" dirty="0" smtClean="0"/>
              <a:t>(Grid is to define search space for the upcoming</a:t>
            </a:r>
          </a:p>
          <a:p>
            <a:r>
              <a:rPr lang="en-US" altLang="zh-CN" sz="1400" dirty="0"/>
              <a:t>d</a:t>
            </a:r>
            <a:r>
              <a:rPr lang="en-US" altLang="zh-CN" sz="1400" dirty="0" smtClean="0"/>
              <a:t>ocking; This step just specifies Xm.pdb as the </a:t>
            </a:r>
            <a:r>
              <a:rPr lang="en-US" altLang="zh-CN" sz="1400" dirty="0" smtClean="0"/>
              <a:t>receptor</a:t>
            </a:r>
            <a:r>
              <a:rPr lang="en-US" altLang="zh-CN" sz="1400" dirty="0" smtClean="0"/>
              <a:t> </a:t>
            </a:r>
            <a:r>
              <a:rPr lang="en-US" altLang="zh-CN" sz="1400" dirty="0" smtClean="0"/>
              <a:t>protein )</a:t>
            </a:r>
          </a:p>
          <a:p>
            <a:endParaRPr lang="en-US" altLang="zh-CN" b="1" dirty="0"/>
          </a:p>
          <a:p>
            <a:r>
              <a:rPr lang="en-US" altLang="zh-CN" b="1" dirty="0" smtClean="0"/>
              <a:t>Save as </a:t>
            </a:r>
            <a:r>
              <a:rPr lang="en-US" altLang="zh-CN" b="1" dirty="0" err="1">
                <a:solidFill>
                  <a:srgbClr val="FF0000"/>
                </a:solidFill>
              </a:rPr>
              <a:t>Xm.pdbqt</a:t>
            </a:r>
            <a:endParaRPr lang="zh-CN" altLang="en-US" b="1" dirty="0">
              <a:solidFill>
                <a:srgbClr val="FF0000"/>
              </a:solidFill>
            </a:endParaRPr>
          </a:p>
          <a:p>
            <a:endParaRPr lang="zh-CN" altLang="en-US" dirty="0"/>
          </a:p>
        </p:txBody>
      </p:sp>
    </p:spTree>
    <p:extLst>
      <p:ext uri="{BB962C8B-B14F-4D97-AF65-F5344CB8AC3E}">
        <p14:creationId xmlns:p14="http://schemas.microsoft.com/office/powerpoint/2010/main" val="4253373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fulls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263" y="0"/>
            <a:ext cx="55197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ctrTitle"/>
          </p:nvPr>
        </p:nvSpPr>
        <p:spPr>
          <a:xfrm>
            <a:off x="381000" y="457200"/>
            <a:ext cx="5105400" cy="2438400"/>
          </a:xfrm>
        </p:spPr>
        <p:txBody>
          <a:bodyPr/>
          <a:lstStyle/>
          <a:p>
            <a:pPr eaLnBrk="1" hangingPunct="1"/>
            <a:r>
              <a:rPr lang="en-US" altLang="en-US" sz="5400" b="1" dirty="0" smtClean="0"/>
              <a:t>Molecular </a:t>
            </a:r>
            <a:br>
              <a:rPr lang="en-US" altLang="en-US" sz="5400" b="1" dirty="0" smtClean="0"/>
            </a:br>
            <a:r>
              <a:rPr lang="en-US" altLang="en-US" sz="5400" b="1" dirty="0" smtClean="0"/>
              <a:t>Dynamics </a:t>
            </a:r>
            <a:br>
              <a:rPr lang="en-US" altLang="en-US" sz="5400" b="1" dirty="0" smtClean="0"/>
            </a:br>
            <a:r>
              <a:rPr lang="en-US" altLang="en-US" sz="5400" b="1" dirty="0" smtClean="0"/>
              <a:t>Simulation</a:t>
            </a:r>
            <a:r>
              <a:rPr lang="en-US" altLang="en-US" sz="4000" dirty="0" smtClean="0"/>
              <a:t/>
            </a:r>
            <a:br>
              <a:rPr lang="en-US" altLang="en-US" sz="4000" dirty="0" smtClean="0"/>
            </a:br>
            <a:endParaRPr lang="en-US" altLang="en-US" sz="2800" i="1" dirty="0" smtClean="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64488" y="3068960"/>
            <a:ext cx="4572000" cy="2585323"/>
          </a:xfrm>
          <a:prstGeom prst="rect">
            <a:avLst/>
          </a:prstGeom>
        </p:spPr>
        <p:txBody>
          <a:bodyPr>
            <a:spAutoFit/>
          </a:bodyPr>
          <a:lstStyle/>
          <a:p>
            <a:r>
              <a:rPr lang="en-US" altLang="zh-CN" dirty="0"/>
              <a:t>Then we are going to define the searching space, click </a:t>
            </a:r>
            <a:r>
              <a:rPr lang="en-US" altLang="zh-CN" b="1" dirty="0"/>
              <a:t>Grid&gt;</a:t>
            </a:r>
            <a:r>
              <a:rPr lang="en-US" altLang="zh-CN" b="1" dirty="0" err="1"/>
              <a:t>Gridbox</a:t>
            </a:r>
            <a:r>
              <a:rPr lang="en-US" altLang="zh-CN" dirty="0"/>
              <a:t>, make sure the box can cover all the protein or at least the binding site area. Take note of the box size and box center, in the snapshot below, the box size is 100, 100, 100, the box center is 38.812, 32.562, 117.003. These numbers stand for the searching space and will be used in the following </a:t>
            </a:r>
            <a:r>
              <a:rPr lang="en-US" altLang="zh-CN" dirty="0" err="1"/>
              <a:t>vina</a:t>
            </a:r>
            <a:r>
              <a:rPr lang="en-US" altLang="zh-CN" dirty="0"/>
              <a:t> run. </a:t>
            </a:r>
            <a:endParaRPr lang="zh-CN" altLang="zh-CN" dirty="0"/>
          </a:p>
        </p:txBody>
      </p:sp>
      <p:sp>
        <p:nvSpPr>
          <p:cNvPr id="3" name="TextBox 2"/>
          <p:cNvSpPr txBox="1"/>
          <p:nvPr/>
        </p:nvSpPr>
        <p:spPr>
          <a:xfrm>
            <a:off x="377813" y="219998"/>
            <a:ext cx="4416787" cy="369332"/>
          </a:xfrm>
          <a:prstGeom prst="rect">
            <a:avLst/>
          </a:prstGeom>
          <a:noFill/>
        </p:spPr>
        <p:txBody>
          <a:bodyPr wrap="none" rtlCol="0">
            <a:spAutoFit/>
          </a:bodyPr>
          <a:lstStyle/>
          <a:p>
            <a:r>
              <a:rPr lang="en-US" altLang="zh-CN" b="1" dirty="0" smtClean="0"/>
              <a:t>Now we use  Grid to define the search space</a:t>
            </a:r>
            <a:endParaRPr lang="zh-CN" altLang="en-US" b="1" dirty="0">
              <a:solidFill>
                <a:srgbClr val="FF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5606926"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808" y="1556792"/>
            <a:ext cx="3053192" cy="39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420888"/>
            <a:ext cx="2113619" cy="2526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864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9"/>
                                        </p:tgtEl>
                                        <p:attrNameLst>
                                          <p:attrName>style.visibility</p:attrName>
                                        </p:attrNameLst>
                                      </p:cBhvr>
                                      <p:to>
                                        <p:strVal val="visible"/>
                                      </p:to>
                                    </p:set>
                                    <p:animEffect transition="in" filter="fade">
                                      <p:cBhvr>
                                        <p:cTn id="12"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5616624" cy="4470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999" y="1344737"/>
            <a:ext cx="3267075"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372200" y="4581128"/>
            <a:ext cx="720080" cy="1158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6113982" y="5877271"/>
            <a:ext cx="2015552" cy="307777"/>
          </a:xfrm>
          <a:prstGeom prst="rect">
            <a:avLst/>
          </a:prstGeom>
          <a:noFill/>
        </p:spPr>
        <p:txBody>
          <a:bodyPr wrap="none" rtlCol="0">
            <a:spAutoFit/>
          </a:bodyPr>
          <a:lstStyle/>
          <a:p>
            <a:r>
              <a:rPr lang="en-US" altLang="zh-CN" sz="1400" dirty="0" smtClean="0"/>
              <a:t>Write down the numbers</a:t>
            </a:r>
            <a:endParaRPr lang="zh-CN" altLang="en-US" sz="1400" dirty="0"/>
          </a:p>
        </p:txBody>
      </p:sp>
    </p:spTree>
    <p:extLst>
      <p:ext uri="{BB962C8B-B14F-4D97-AF65-F5344CB8AC3E}">
        <p14:creationId xmlns:p14="http://schemas.microsoft.com/office/powerpoint/2010/main" val="11676339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19998"/>
            <a:ext cx="5544531" cy="369332"/>
          </a:xfrm>
          <a:prstGeom prst="rect">
            <a:avLst/>
          </a:prstGeom>
          <a:noFill/>
        </p:spPr>
        <p:txBody>
          <a:bodyPr wrap="none" rtlCol="0">
            <a:spAutoFit/>
          </a:bodyPr>
          <a:lstStyle/>
          <a:p>
            <a:r>
              <a:rPr lang="en-US" altLang="zh-CN" b="1" dirty="0" smtClean="0"/>
              <a:t>Load </a:t>
            </a:r>
            <a:r>
              <a:rPr lang="en-US" altLang="zh-CN" b="1" dirty="0" smtClean="0">
                <a:solidFill>
                  <a:srgbClr val="FF0000"/>
                </a:solidFill>
              </a:rPr>
              <a:t>Inh.pdb</a:t>
            </a:r>
            <a:r>
              <a:rPr lang="en-US" altLang="zh-CN" b="1" dirty="0" smtClean="0"/>
              <a:t>, after some operation, save it as </a:t>
            </a:r>
            <a:r>
              <a:rPr lang="en-US" altLang="zh-CN" b="1" dirty="0" err="1" smtClean="0">
                <a:solidFill>
                  <a:srgbClr val="FF0000"/>
                </a:solidFill>
              </a:rPr>
              <a:t>Inh.pdbqt</a:t>
            </a:r>
            <a:endParaRPr lang="zh-CN" altLang="en-US" b="1" dirty="0">
              <a:solidFill>
                <a:srgbClr val="FF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96752"/>
            <a:ext cx="5616624" cy="4470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082578" y="959922"/>
            <a:ext cx="1985672" cy="369332"/>
          </a:xfrm>
          <a:prstGeom prst="rect">
            <a:avLst/>
          </a:prstGeom>
        </p:spPr>
        <p:txBody>
          <a:bodyPr wrap="none">
            <a:spAutoFit/>
          </a:bodyPr>
          <a:lstStyle/>
          <a:p>
            <a:r>
              <a:rPr lang="en-US" altLang="zh-CN" b="1" dirty="0"/>
              <a:t>ligand&gt;input&gt;open</a:t>
            </a:r>
            <a:endParaRPr lang="zh-CN" altLang="en-US" b="1" dirty="0"/>
          </a:p>
        </p:txBody>
      </p:sp>
      <p:sp>
        <p:nvSpPr>
          <p:cNvPr id="6" name="矩形 5"/>
          <p:cNvSpPr/>
          <p:nvPr/>
        </p:nvSpPr>
        <p:spPr>
          <a:xfrm>
            <a:off x="6052243" y="5805264"/>
            <a:ext cx="2956515" cy="369332"/>
          </a:xfrm>
          <a:prstGeom prst="rect">
            <a:avLst/>
          </a:prstGeom>
        </p:spPr>
        <p:txBody>
          <a:bodyPr wrap="none">
            <a:spAutoFit/>
          </a:bodyPr>
          <a:lstStyle/>
          <a:p>
            <a:r>
              <a:rPr lang="en-US" altLang="zh-CN" b="1" dirty="0"/>
              <a:t>ligand&gt;output&gt;save as </a:t>
            </a:r>
            <a:r>
              <a:rPr lang="en-US" altLang="zh-CN" b="1" dirty="0" err="1"/>
              <a:t>pdbqt</a:t>
            </a:r>
            <a:endParaRPr lang="zh-CN" altLang="en-US" b="1" dirty="0"/>
          </a:p>
        </p:txBody>
      </p:sp>
      <p:sp>
        <p:nvSpPr>
          <p:cNvPr id="7" name="矩形 6"/>
          <p:cNvSpPr/>
          <p:nvPr/>
        </p:nvSpPr>
        <p:spPr>
          <a:xfrm>
            <a:off x="6052243" y="1988840"/>
            <a:ext cx="2316340" cy="646331"/>
          </a:xfrm>
          <a:prstGeom prst="rect">
            <a:avLst/>
          </a:prstGeom>
        </p:spPr>
        <p:txBody>
          <a:bodyPr wrap="none">
            <a:spAutoFit/>
          </a:bodyPr>
          <a:lstStyle/>
          <a:p>
            <a:r>
              <a:rPr lang="en-US" altLang="zh-CN" b="1" dirty="0"/>
              <a:t>ligand&gt;torsion Tree</a:t>
            </a:r>
            <a:r>
              <a:rPr lang="en-US" altLang="zh-CN" b="1" dirty="0" smtClean="0"/>
              <a:t>&gt;</a:t>
            </a:r>
          </a:p>
          <a:p>
            <a:r>
              <a:rPr lang="en-US" altLang="zh-CN" b="1" dirty="0" smtClean="0"/>
              <a:t>choose </a:t>
            </a:r>
            <a:r>
              <a:rPr lang="en-US" altLang="zh-CN" b="1" dirty="0"/>
              <a:t>Torsions&gt;Done</a:t>
            </a:r>
            <a:endParaRPr lang="zh-CN" altLang="en-US" b="1" dirty="0"/>
          </a:p>
        </p:txBody>
      </p:sp>
      <p:sp>
        <p:nvSpPr>
          <p:cNvPr id="8" name="矩形 7"/>
          <p:cNvSpPr/>
          <p:nvPr/>
        </p:nvSpPr>
        <p:spPr>
          <a:xfrm>
            <a:off x="6047257" y="2640365"/>
            <a:ext cx="2696221" cy="830997"/>
          </a:xfrm>
          <a:prstGeom prst="rect">
            <a:avLst/>
          </a:prstGeom>
        </p:spPr>
        <p:txBody>
          <a:bodyPr wrap="square">
            <a:spAutoFit/>
          </a:bodyPr>
          <a:lstStyle/>
          <a:p>
            <a:r>
              <a:rPr lang="en-US" altLang="zh-CN" sz="1200" dirty="0" smtClean="0"/>
              <a:t>(Here all the torsion bonds are </a:t>
            </a:r>
            <a:r>
              <a:rPr lang="en-US" altLang="zh-CN" sz="1200" dirty="0" err="1" smtClean="0"/>
              <a:t>rotable</a:t>
            </a:r>
            <a:r>
              <a:rPr lang="en-US" altLang="zh-CN" sz="1200" dirty="0" smtClean="0"/>
              <a:t>; </a:t>
            </a:r>
          </a:p>
          <a:p>
            <a:endParaRPr lang="en-US" altLang="zh-CN" sz="1200" dirty="0"/>
          </a:p>
          <a:p>
            <a:r>
              <a:rPr lang="en-US" altLang="zh-CN" sz="1200" dirty="0" smtClean="0"/>
              <a:t>There are options to make some bonds</a:t>
            </a:r>
          </a:p>
          <a:p>
            <a:r>
              <a:rPr lang="en-US" altLang="zh-CN" sz="1200" dirty="0" smtClean="0"/>
              <a:t>Non-rotatable)</a:t>
            </a:r>
            <a:endParaRPr lang="en-US" altLang="zh-CN" sz="12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3933056"/>
            <a:ext cx="1933344" cy="1390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0435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179348"/>
            <a:ext cx="2751331" cy="369332"/>
          </a:xfrm>
          <a:prstGeom prst="rect">
            <a:avLst/>
          </a:prstGeom>
          <a:noFill/>
        </p:spPr>
        <p:txBody>
          <a:bodyPr wrap="none" rtlCol="0">
            <a:spAutoFit/>
          </a:bodyPr>
          <a:lstStyle/>
          <a:p>
            <a:r>
              <a:rPr lang="en-US" altLang="zh-CN" b="1" dirty="0" smtClean="0"/>
              <a:t>Now we do the docking  …</a:t>
            </a:r>
            <a:endParaRPr lang="zh-CN" altLang="en-US" b="1" dirty="0"/>
          </a:p>
        </p:txBody>
      </p:sp>
      <p:sp>
        <p:nvSpPr>
          <p:cNvPr id="4" name="TextBox 3"/>
          <p:cNvSpPr txBox="1"/>
          <p:nvPr/>
        </p:nvSpPr>
        <p:spPr>
          <a:xfrm>
            <a:off x="179512" y="1196752"/>
            <a:ext cx="6108339" cy="1754326"/>
          </a:xfrm>
          <a:prstGeom prst="rect">
            <a:avLst/>
          </a:prstGeom>
          <a:noFill/>
        </p:spPr>
        <p:txBody>
          <a:bodyPr wrap="none" rtlCol="0">
            <a:spAutoFit/>
          </a:bodyPr>
          <a:lstStyle/>
          <a:p>
            <a:r>
              <a:rPr lang="en-US" altLang="zh-CN" dirty="0" smtClean="0"/>
              <a:t>$  </a:t>
            </a:r>
            <a:r>
              <a:rPr lang="en-US" altLang="zh-CN" dirty="0" err="1"/>
              <a:t>vina</a:t>
            </a:r>
            <a:r>
              <a:rPr lang="en-US" altLang="zh-CN" dirty="0"/>
              <a:t> --receptor </a:t>
            </a:r>
            <a:r>
              <a:rPr lang="en-US" altLang="zh-CN" dirty="0" err="1" smtClean="0">
                <a:solidFill>
                  <a:srgbClr val="FF0000"/>
                </a:solidFill>
              </a:rPr>
              <a:t>Xm.pdbqt</a:t>
            </a:r>
            <a:r>
              <a:rPr lang="en-US" altLang="zh-CN" dirty="0" smtClean="0"/>
              <a:t> </a:t>
            </a:r>
            <a:r>
              <a:rPr lang="en-US" altLang="zh-CN" dirty="0"/>
              <a:t>--ligand </a:t>
            </a:r>
            <a:r>
              <a:rPr lang="en-US" altLang="zh-CN" dirty="0" err="1" smtClean="0">
                <a:solidFill>
                  <a:srgbClr val="FF0000"/>
                </a:solidFill>
              </a:rPr>
              <a:t>Inh.pdbqt</a:t>
            </a:r>
            <a:r>
              <a:rPr lang="en-US" altLang="zh-CN" dirty="0" smtClean="0"/>
              <a:t> </a:t>
            </a:r>
          </a:p>
          <a:p>
            <a:r>
              <a:rPr lang="en-US" altLang="zh-CN" dirty="0"/>
              <a:t> </a:t>
            </a:r>
            <a:r>
              <a:rPr lang="en-US" altLang="zh-CN" dirty="0" smtClean="0"/>
              <a:t>            </a:t>
            </a:r>
          </a:p>
          <a:p>
            <a:r>
              <a:rPr lang="en-US" altLang="zh-CN" dirty="0"/>
              <a:t> </a:t>
            </a:r>
            <a:r>
              <a:rPr lang="en-US" altLang="zh-CN" dirty="0" smtClean="0"/>
              <a:t>            --</a:t>
            </a:r>
            <a:r>
              <a:rPr lang="en-US" altLang="zh-CN" dirty="0" err="1"/>
              <a:t>center_x</a:t>
            </a:r>
            <a:r>
              <a:rPr lang="en-US" altLang="zh-CN" dirty="0"/>
              <a:t> 38.812 --</a:t>
            </a:r>
            <a:r>
              <a:rPr lang="en-US" altLang="zh-CN" dirty="0" err="1"/>
              <a:t>center_y</a:t>
            </a:r>
            <a:r>
              <a:rPr lang="en-US" altLang="zh-CN" dirty="0"/>
              <a:t> 32.562 </a:t>
            </a:r>
            <a:r>
              <a:rPr lang="en-US" altLang="zh-CN" dirty="0" smtClean="0"/>
              <a:t>--</a:t>
            </a:r>
            <a:r>
              <a:rPr lang="en-US" altLang="zh-CN" dirty="0" err="1"/>
              <a:t>center_z</a:t>
            </a:r>
            <a:r>
              <a:rPr lang="en-US" altLang="zh-CN" dirty="0"/>
              <a:t> 117.003 </a:t>
            </a:r>
            <a:endParaRPr lang="en-US" altLang="zh-CN" dirty="0" smtClean="0"/>
          </a:p>
          <a:p>
            <a:endParaRPr lang="en-US" altLang="zh-CN" dirty="0"/>
          </a:p>
          <a:p>
            <a:r>
              <a:rPr lang="en-US" altLang="zh-CN" dirty="0"/>
              <a:t> </a:t>
            </a:r>
            <a:r>
              <a:rPr lang="en-US" altLang="zh-CN" dirty="0" smtClean="0"/>
              <a:t>            --</a:t>
            </a:r>
            <a:r>
              <a:rPr lang="en-US" altLang="zh-CN" dirty="0" err="1"/>
              <a:t>size_x</a:t>
            </a:r>
            <a:r>
              <a:rPr lang="en-US" altLang="zh-CN" dirty="0"/>
              <a:t> 100 --</a:t>
            </a:r>
            <a:r>
              <a:rPr lang="en-US" altLang="zh-CN" dirty="0" err="1"/>
              <a:t>size_y</a:t>
            </a:r>
            <a:r>
              <a:rPr lang="en-US" altLang="zh-CN" dirty="0"/>
              <a:t> 100 --</a:t>
            </a:r>
            <a:r>
              <a:rPr lang="en-US" altLang="zh-CN" dirty="0" err="1"/>
              <a:t>size_z</a:t>
            </a:r>
            <a:r>
              <a:rPr lang="en-US" altLang="zh-CN" dirty="0"/>
              <a:t> 100 </a:t>
            </a:r>
            <a:r>
              <a:rPr lang="en-US" altLang="zh-CN" dirty="0" smtClean="0"/>
              <a:t> --</a:t>
            </a:r>
            <a:r>
              <a:rPr lang="en-US" altLang="zh-CN" dirty="0"/>
              <a:t>log x39.log</a:t>
            </a:r>
            <a:endParaRPr lang="zh-CN" altLang="zh-CN" dirty="0"/>
          </a:p>
          <a:p>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340768"/>
            <a:ext cx="241935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1986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331" y="181089"/>
            <a:ext cx="8416888" cy="369332"/>
          </a:xfrm>
          <a:prstGeom prst="rect">
            <a:avLst/>
          </a:prstGeom>
          <a:noFill/>
        </p:spPr>
        <p:txBody>
          <a:bodyPr wrap="square" rtlCol="0">
            <a:spAutoFit/>
          </a:bodyPr>
          <a:lstStyle/>
          <a:p>
            <a:r>
              <a:rPr lang="en-US" altLang="zh-CN" b="1" dirty="0" smtClean="0"/>
              <a:t>After a while, a new file  </a:t>
            </a:r>
            <a:r>
              <a:rPr lang="en-US" altLang="zh-CN" b="1" dirty="0" err="1" smtClean="0">
                <a:solidFill>
                  <a:srgbClr val="FF0000"/>
                </a:solidFill>
              </a:rPr>
              <a:t>Inh_out.pdbqt</a:t>
            </a:r>
            <a:r>
              <a:rPr lang="en-US" altLang="zh-CN" b="1" dirty="0" smtClean="0"/>
              <a:t> is generated, which contains 10 best inhibitors.</a:t>
            </a:r>
            <a:endParaRPr lang="zh-CN" altLang="en-US" b="1"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836712"/>
            <a:ext cx="5976664" cy="45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187624" y="3104864"/>
            <a:ext cx="1872208" cy="2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187624" y="5838110"/>
            <a:ext cx="7414915" cy="369332"/>
          </a:xfrm>
          <a:prstGeom prst="rect">
            <a:avLst/>
          </a:prstGeom>
          <a:noFill/>
        </p:spPr>
        <p:txBody>
          <a:bodyPr wrap="none" rtlCol="0">
            <a:spAutoFit/>
          </a:bodyPr>
          <a:lstStyle/>
          <a:p>
            <a:r>
              <a:rPr lang="en-US" altLang="zh-CN" dirty="0" smtClean="0"/>
              <a:t>We usually choose the first one  </a:t>
            </a:r>
            <a:r>
              <a:rPr lang="en-US" altLang="zh-CN" dirty="0" smtClean="0">
                <a:solidFill>
                  <a:srgbClr val="FF0000"/>
                </a:solidFill>
              </a:rPr>
              <a:t>Inh_out_model1.pdb</a:t>
            </a:r>
            <a:r>
              <a:rPr lang="en-US" altLang="zh-CN" dirty="0" smtClean="0"/>
              <a:t> as the best of the best.</a:t>
            </a:r>
            <a:endParaRPr lang="zh-CN" altLang="en-US" dirty="0"/>
          </a:p>
        </p:txBody>
      </p:sp>
    </p:spTree>
    <p:extLst>
      <p:ext uri="{BB962C8B-B14F-4D97-AF65-F5344CB8AC3E}">
        <p14:creationId xmlns:p14="http://schemas.microsoft.com/office/powerpoint/2010/main" val="178937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853" y="360244"/>
            <a:ext cx="3370282" cy="369332"/>
          </a:xfrm>
          <a:prstGeom prst="rect">
            <a:avLst/>
          </a:prstGeom>
          <a:noFill/>
        </p:spPr>
        <p:txBody>
          <a:bodyPr wrap="none" rtlCol="0">
            <a:spAutoFit/>
          </a:bodyPr>
          <a:lstStyle/>
          <a:p>
            <a:r>
              <a:rPr lang="en-US" altLang="zh-CN" dirty="0" smtClean="0"/>
              <a:t>Now we can produce the complex</a:t>
            </a:r>
            <a:endParaRPr lang="zh-CN" altLang="en-US" dirty="0"/>
          </a:p>
        </p:txBody>
      </p:sp>
      <p:sp>
        <p:nvSpPr>
          <p:cNvPr id="4" name="矩形 3"/>
          <p:cNvSpPr/>
          <p:nvPr/>
        </p:nvSpPr>
        <p:spPr>
          <a:xfrm>
            <a:off x="445518" y="1008688"/>
            <a:ext cx="5332678" cy="369332"/>
          </a:xfrm>
          <a:prstGeom prst="rect">
            <a:avLst/>
          </a:prstGeom>
        </p:spPr>
        <p:txBody>
          <a:bodyPr wrap="none">
            <a:spAutoFit/>
          </a:bodyPr>
          <a:lstStyle/>
          <a:p>
            <a:r>
              <a:rPr lang="en-US" altLang="zh-CN" dirty="0"/>
              <a:t>cat </a:t>
            </a:r>
            <a:r>
              <a:rPr lang="en-US" altLang="zh-CN" dirty="0" smtClean="0"/>
              <a:t>    Inh_out_model1.pdb     Xm.pdb   &gt;      </a:t>
            </a:r>
            <a:r>
              <a:rPr lang="en-US" altLang="zh-CN" b="1" dirty="0" smtClean="0">
                <a:solidFill>
                  <a:srgbClr val="FF0000"/>
                </a:solidFill>
              </a:rPr>
              <a:t>XmInh.pdb</a:t>
            </a:r>
            <a:endParaRPr lang="zh-CN" altLang="zh-CN" b="1" dirty="0">
              <a:solidFill>
                <a:srgbClr val="FF0000"/>
              </a:solidFill>
            </a:endParaRPr>
          </a:p>
        </p:txBody>
      </p:sp>
      <p:sp>
        <p:nvSpPr>
          <p:cNvPr id="5" name="TextBox 4"/>
          <p:cNvSpPr txBox="1"/>
          <p:nvPr/>
        </p:nvSpPr>
        <p:spPr>
          <a:xfrm>
            <a:off x="437853" y="1830596"/>
            <a:ext cx="6445034" cy="369332"/>
          </a:xfrm>
          <a:prstGeom prst="rect">
            <a:avLst/>
          </a:prstGeom>
          <a:noFill/>
        </p:spPr>
        <p:txBody>
          <a:bodyPr wrap="none" rtlCol="0">
            <a:spAutoFit/>
          </a:bodyPr>
          <a:lstStyle/>
          <a:p>
            <a:r>
              <a:rPr lang="en-US" altLang="zh-CN" dirty="0"/>
              <a:t>c</a:t>
            </a:r>
            <a:r>
              <a:rPr lang="en-US" altLang="zh-CN" dirty="0" smtClean="0"/>
              <a:t>at  A  B &gt; C     is just a </a:t>
            </a:r>
            <a:r>
              <a:rPr lang="en-US" altLang="zh-CN" dirty="0" err="1" smtClean="0"/>
              <a:t>linux</a:t>
            </a:r>
            <a:r>
              <a:rPr lang="en-US" altLang="zh-CN" dirty="0" smtClean="0"/>
              <a:t> command to merge files A and B into C</a:t>
            </a:r>
            <a:endParaRPr lang="zh-CN" altLang="en-US" dirty="0"/>
          </a:p>
        </p:txBody>
      </p:sp>
      <p:sp>
        <p:nvSpPr>
          <p:cNvPr id="6" name="TextBox 5"/>
          <p:cNvSpPr txBox="1"/>
          <p:nvPr/>
        </p:nvSpPr>
        <p:spPr>
          <a:xfrm>
            <a:off x="445518" y="2635399"/>
            <a:ext cx="6112699" cy="369332"/>
          </a:xfrm>
          <a:prstGeom prst="rect">
            <a:avLst/>
          </a:prstGeom>
          <a:noFill/>
        </p:spPr>
        <p:txBody>
          <a:bodyPr wrap="none" rtlCol="0">
            <a:spAutoFit/>
          </a:bodyPr>
          <a:lstStyle/>
          <a:p>
            <a:r>
              <a:rPr lang="en-US" altLang="zh-CN" dirty="0" smtClean="0"/>
              <a:t>Alternatively,  you can do it by using text editor and copy paste.</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797925"/>
            <a:ext cx="4242098" cy="2764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7020272" y="4653136"/>
            <a:ext cx="1237839" cy="369332"/>
          </a:xfrm>
          <a:prstGeom prst="rect">
            <a:avLst/>
          </a:prstGeom>
        </p:spPr>
        <p:txBody>
          <a:bodyPr wrap="none">
            <a:spAutoFit/>
          </a:bodyPr>
          <a:lstStyle/>
          <a:p>
            <a:r>
              <a:rPr lang="en-US" altLang="zh-CN" b="1" dirty="0">
                <a:solidFill>
                  <a:srgbClr val="FF0000"/>
                </a:solidFill>
              </a:rPr>
              <a:t>XmInh.pdb</a:t>
            </a:r>
            <a:endParaRPr lang="zh-CN" altLang="zh-CN" b="1" dirty="0">
              <a:solidFill>
                <a:srgbClr val="FF0000"/>
              </a:solidFill>
            </a:endParaRPr>
          </a:p>
        </p:txBody>
      </p:sp>
    </p:spTree>
    <p:extLst>
      <p:ext uri="{BB962C8B-B14F-4D97-AF65-F5344CB8AC3E}">
        <p14:creationId xmlns:p14="http://schemas.microsoft.com/office/powerpoint/2010/main" val="2462191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51" y="1506850"/>
            <a:ext cx="9123139" cy="369332"/>
          </a:xfrm>
          <a:prstGeom prst="rect">
            <a:avLst/>
          </a:prstGeom>
          <a:noFill/>
        </p:spPr>
        <p:txBody>
          <a:bodyPr wrap="none" rtlCol="0">
            <a:spAutoFit/>
          </a:bodyPr>
          <a:lstStyle/>
          <a:p>
            <a:r>
              <a:rPr lang="en-US" altLang="zh-CN" dirty="0" smtClean="0"/>
              <a:t>With </a:t>
            </a:r>
            <a:r>
              <a:rPr lang="en-US" altLang="zh-CN" b="1" dirty="0" smtClean="0">
                <a:solidFill>
                  <a:srgbClr val="FF0000"/>
                </a:solidFill>
              </a:rPr>
              <a:t>XmInh.pdb</a:t>
            </a:r>
            <a:r>
              <a:rPr lang="en-US" altLang="zh-CN" dirty="0" smtClean="0"/>
              <a:t>, one can begin MD simulation,  following the same procedure as the last class.</a:t>
            </a:r>
            <a:endParaRPr lang="zh-CN" altLang="en-US" dirty="0"/>
          </a:p>
        </p:txBody>
      </p:sp>
      <p:sp>
        <p:nvSpPr>
          <p:cNvPr id="3" name="TextBox 2"/>
          <p:cNvSpPr txBox="1"/>
          <p:nvPr/>
        </p:nvSpPr>
        <p:spPr>
          <a:xfrm>
            <a:off x="66229" y="2276872"/>
            <a:ext cx="6133474" cy="369332"/>
          </a:xfrm>
          <a:prstGeom prst="rect">
            <a:avLst/>
          </a:prstGeom>
          <a:noFill/>
        </p:spPr>
        <p:txBody>
          <a:bodyPr wrap="none" rtlCol="0">
            <a:spAutoFit/>
          </a:bodyPr>
          <a:lstStyle/>
          <a:p>
            <a:r>
              <a:rPr lang="en-US" altLang="zh-CN" dirty="0" smtClean="0"/>
              <a:t>But there is a problem,  i.e., there is no force field for the ligand.</a:t>
            </a:r>
            <a:endParaRPr lang="zh-CN" altLang="en-US" dirty="0"/>
          </a:p>
        </p:txBody>
      </p:sp>
      <p:sp>
        <p:nvSpPr>
          <p:cNvPr id="4" name="矩形 3"/>
          <p:cNvSpPr/>
          <p:nvPr/>
        </p:nvSpPr>
        <p:spPr>
          <a:xfrm>
            <a:off x="1276400" y="3933056"/>
            <a:ext cx="6318448" cy="369332"/>
          </a:xfrm>
          <a:prstGeom prst="rect">
            <a:avLst/>
          </a:prstGeom>
        </p:spPr>
        <p:txBody>
          <a:bodyPr wrap="square">
            <a:spAutoFit/>
          </a:bodyPr>
          <a:lstStyle/>
          <a:p>
            <a:r>
              <a:rPr lang="pt-BR" altLang="zh-CN" dirty="0" smtClean="0"/>
              <a:t>$ antechamber </a:t>
            </a:r>
            <a:r>
              <a:rPr lang="pt-BR" altLang="zh-CN" dirty="0"/>
              <a:t>-i </a:t>
            </a:r>
            <a:r>
              <a:rPr lang="pt-BR" altLang="zh-CN" dirty="0" smtClean="0">
                <a:solidFill>
                  <a:srgbClr val="FF0000"/>
                </a:solidFill>
              </a:rPr>
              <a:t>Inh.pdb</a:t>
            </a:r>
            <a:r>
              <a:rPr lang="pt-BR" altLang="zh-CN" dirty="0" smtClean="0"/>
              <a:t> </a:t>
            </a:r>
            <a:r>
              <a:rPr lang="pt-BR" altLang="zh-CN" dirty="0"/>
              <a:t>-fi pdb -o </a:t>
            </a:r>
            <a:r>
              <a:rPr lang="pt-BR" altLang="zh-CN" dirty="0" smtClean="0">
                <a:solidFill>
                  <a:srgbClr val="FF0000"/>
                </a:solidFill>
              </a:rPr>
              <a:t>Inh.mol2</a:t>
            </a:r>
            <a:r>
              <a:rPr lang="pt-BR" altLang="zh-CN" dirty="0" smtClean="0"/>
              <a:t> </a:t>
            </a:r>
            <a:r>
              <a:rPr lang="pt-BR" altLang="zh-CN" dirty="0"/>
              <a:t>-fo mol2 -c bcc -s 2</a:t>
            </a:r>
            <a:endParaRPr lang="zh-CN" altLang="en-US" dirty="0"/>
          </a:p>
        </p:txBody>
      </p:sp>
      <p:sp>
        <p:nvSpPr>
          <p:cNvPr id="5" name="矩形 4"/>
          <p:cNvSpPr/>
          <p:nvPr/>
        </p:nvSpPr>
        <p:spPr>
          <a:xfrm>
            <a:off x="1266528" y="4509120"/>
            <a:ext cx="4764574" cy="369332"/>
          </a:xfrm>
          <a:prstGeom prst="rect">
            <a:avLst/>
          </a:prstGeom>
        </p:spPr>
        <p:txBody>
          <a:bodyPr wrap="none">
            <a:spAutoFit/>
          </a:bodyPr>
          <a:lstStyle/>
          <a:p>
            <a:r>
              <a:rPr lang="en-US" altLang="zh-CN" dirty="0" smtClean="0"/>
              <a:t>$ </a:t>
            </a:r>
            <a:r>
              <a:rPr lang="en-US" altLang="zh-CN" dirty="0" err="1" smtClean="0"/>
              <a:t>parmchk</a:t>
            </a:r>
            <a:r>
              <a:rPr lang="en-US" altLang="zh-CN" dirty="0" smtClean="0"/>
              <a:t>  -</a:t>
            </a:r>
            <a:r>
              <a:rPr lang="en-US" altLang="zh-CN" dirty="0" err="1"/>
              <a:t>i</a:t>
            </a:r>
            <a:r>
              <a:rPr lang="en-US" altLang="zh-CN" dirty="0"/>
              <a:t> </a:t>
            </a:r>
            <a:r>
              <a:rPr lang="en-US" altLang="zh-CN" dirty="0" smtClean="0"/>
              <a:t> </a:t>
            </a:r>
            <a:r>
              <a:rPr lang="pt-BR" altLang="zh-CN" dirty="0" smtClean="0">
                <a:solidFill>
                  <a:srgbClr val="FF0000"/>
                </a:solidFill>
              </a:rPr>
              <a:t>Inh.mol2</a:t>
            </a:r>
            <a:r>
              <a:rPr lang="en-US" altLang="zh-CN" dirty="0" smtClean="0"/>
              <a:t>   -</a:t>
            </a:r>
            <a:r>
              <a:rPr lang="en-US" altLang="zh-CN" dirty="0"/>
              <a:t>f </a:t>
            </a:r>
            <a:r>
              <a:rPr lang="en-US" altLang="zh-CN" dirty="0" smtClean="0"/>
              <a:t>  mol2  -</a:t>
            </a:r>
            <a:r>
              <a:rPr lang="en-US" altLang="zh-CN" dirty="0"/>
              <a:t>o </a:t>
            </a:r>
            <a:r>
              <a:rPr lang="en-US" altLang="zh-CN" dirty="0" smtClean="0"/>
              <a:t>  </a:t>
            </a:r>
            <a:r>
              <a:rPr lang="pt-BR" altLang="zh-CN" b="1" dirty="0" smtClean="0">
                <a:solidFill>
                  <a:srgbClr val="FF0000"/>
                </a:solidFill>
              </a:rPr>
              <a:t>Inh.</a:t>
            </a:r>
            <a:r>
              <a:rPr lang="en-US" altLang="zh-CN" b="1" dirty="0" err="1" smtClean="0">
                <a:solidFill>
                  <a:srgbClr val="FF0000"/>
                </a:solidFill>
              </a:rPr>
              <a:t>frcmod</a:t>
            </a:r>
            <a:endParaRPr lang="zh-CN" altLang="en-US" b="1" dirty="0">
              <a:solidFill>
                <a:srgbClr val="FF0000"/>
              </a:solidFill>
            </a:endParaRPr>
          </a:p>
        </p:txBody>
      </p:sp>
      <p:sp>
        <p:nvSpPr>
          <p:cNvPr id="6" name="TextBox 5"/>
          <p:cNvSpPr txBox="1"/>
          <p:nvPr/>
        </p:nvSpPr>
        <p:spPr>
          <a:xfrm>
            <a:off x="118840" y="3068960"/>
            <a:ext cx="5628464" cy="369332"/>
          </a:xfrm>
          <a:prstGeom prst="rect">
            <a:avLst/>
          </a:prstGeom>
          <a:noFill/>
        </p:spPr>
        <p:txBody>
          <a:bodyPr wrap="none" rtlCol="0">
            <a:spAutoFit/>
          </a:bodyPr>
          <a:lstStyle/>
          <a:p>
            <a:r>
              <a:rPr lang="en-US" altLang="zh-CN" dirty="0" smtClean="0"/>
              <a:t>Amber has two steps to produce a force field file </a:t>
            </a:r>
            <a:r>
              <a:rPr lang="en-US" altLang="zh-CN" dirty="0" smtClean="0">
                <a:solidFill>
                  <a:srgbClr val="FF0000"/>
                </a:solidFill>
              </a:rPr>
              <a:t>*.</a:t>
            </a:r>
            <a:r>
              <a:rPr lang="en-US" altLang="zh-CN" dirty="0" err="1" smtClean="0">
                <a:solidFill>
                  <a:srgbClr val="FF0000"/>
                </a:solidFill>
              </a:rPr>
              <a:t>frcmod</a:t>
            </a:r>
            <a:endParaRPr lang="zh-CN" altLang="en-US" dirty="0">
              <a:solidFill>
                <a:srgbClr val="FF0000"/>
              </a:solidFill>
            </a:endParaRPr>
          </a:p>
        </p:txBody>
      </p:sp>
      <p:sp>
        <p:nvSpPr>
          <p:cNvPr id="7" name="TextBox 6"/>
          <p:cNvSpPr txBox="1"/>
          <p:nvPr/>
        </p:nvSpPr>
        <p:spPr>
          <a:xfrm>
            <a:off x="118840" y="404664"/>
            <a:ext cx="4112023"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smtClean="0"/>
              <a:t>Generate a force field for the inhibitor</a:t>
            </a:r>
            <a:endParaRPr lang="zh-CN" altLang="en-US" b="1" dirty="0"/>
          </a:p>
        </p:txBody>
      </p:sp>
    </p:spTree>
    <p:extLst>
      <p:ext uri="{BB962C8B-B14F-4D97-AF65-F5344CB8AC3E}">
        <p14:creationId xmlns:p14="http://schemas.microsoft.com/office/powerpoint/2010/main" val="18406750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840" y="219998"/>
            <a:ext cx="5731048"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smtClean="0"/>
              <a:t>Generate a library file </a:t>
            </a:r>
            <a:r>
              <a:rPr lang="en-US" altLang="zh-CN" dirty="0" smtClean="0">
                <a:solidFill>
                  <a:srgbClr val="FF0000"/>
                </a:solidFill>
              </a:rPr>
              <a:t>Inb.lib </a:t>
            </a:r>
            <a:r>
              <a:rPr lang="en-US" altLang="zh-CN" b="1" dirty="0" smtClean="0"/>
              <a:t> for the inhibitor</a:t>
            </a:r>
            <a:endParaRPr lang="zh-CN" altLang="en-US" b="1" dirty="0"/>
          </a:p>
        </p:txBody>
      </p:sp>
      <p:sp>
        <p:nvSpPr>
          <p:cNvPr id="3" name="TextBox 2"/>
          <p:cNvSpPr txBox="1"/>
          <p:nvPr/>
        </p:nvSpPr>
        <p:spPr>
          <a:xfrm>
            <a:off x="755576" y="2132856"/>
            <a:ext cx="3147208" cy="2862322"/>
          </a:xfrm>
          <a:prstGeom prst="rect">
            <a:avLst/>
          </a:prstGeom>
          <a:noFill/>
        </p:spPr>
        <p:txBody>
          <a:bodyPr wrap="none" rtlCol="0">
            <a:spAutoFit/>
          </a:bodyPr>
          <a:lstStyle/>
          <a:p>
            <a:r>
              <a:rPr lang="en-US" altLang="zh-CN" dirty="0" smtClean="0"/>
              <a:t>$ source </a:t>
            </a:r>
            <a:r>
              <a:rPr lang="en-US" altLang="zh-CN" dirty="0" err="1" smtClean="0"/>
              <a:t>leaprc.gaff</a:t>
            </a:r>
            <a:endParaRPr lang="en-US" altLang="zh-CN" dirty="0" smtClean="0"/>
          </a:p>
          <a:p>
            <a:endParaRPr lang="zh-CN" altLang="zh-CN" dirty="0"/>
          </a:p>
          <a:p>
            <a:r>
              <a:rPr lang="en-US" altLang="zh-CN" dirty="0"/>
              <a:t>$ </a:t>
            </a:r>
            <a:r>
              <a:rPr lang="en-US" altLang="zh-CN" dirty="0" err="1" smtClean="0"/>
              <a:t>Inb</a:t>
            </a:r>
            <a:r>
              <a:rPr lang="en-US" altLang="zh-CN" dirty="0" smtClean="0"/>
              <a:t> </a:t>
            </a:r>
            <a:r>
              <a:rPr lang="en-US" altLang="zh-CN" dirty="0"/>
              <a:t>= loadmol2 </a:t>
            </a:r>
            <a:r>
              <a:rPr lang="en-US" altLang="zh-CN" dirty="0" smtClean="0"/>
              <a:t>x39.mol2</a:t>
            </a:r>
          </a:p>
          <a:p>
            <a:endParaRPr lang="zh-CN" altLang="zh-CN" dirty="0"/>
          </a:p>
          <a:p>
            <a:r>
              <a:rPr lang="en-US" altLang="zh-CN" dirty="0"/>
              <a:t>$ </a:t>
            </a:r>
            <a:r>
              <a:rPr lang="en-US" altLang="zh-CN" dirty="0" smtClean="0"/>
              <a:t>check </a:t>
            </a:r>
            <a:r>
              <a:rPr lang="en-US" altLang="zh-CN" dirty="0" err="1" smtClean="0"/>
              <a:t>Inb</a:t>
            </a:r>
            <a:endParaRPr lang="en-US" altLang="zh-CN" dirty="0" smtClean="0"/>
          </a:p>
          <a:p>
            <a:endParaRPr lang="zh-CN" altLang="zh-CN" dirty="0"/>
          </a:p>
          <a:p>
            <a:r>
              <a:rPr lang="en-US" altLang="zh-CN" dirty="0"/>
              <a:t>$ </a:t>
            </a:r>
            <a:r>
              <a:rPr lang="en-US" altLang="zh-CN" dirty="0" err="1" smtClean="0"/>
              <a:t>loadamberparams</a:t>
            </a:r>
            <a:r>
              <a:rPr lang="en-US" altLang="zh-CN" dirty="0" smtClean="0"/>
              <a:t> </a:t>
            </a:r>
            <a:r>
              <a:rPr lang="en-US" altLang="zh-CN" dirty="0" err="1"/>
              <a:t>Inb</a:t>
            </a:r>
            <a:r>
              <a:rPr lang="en-US" altLang="zh-CN" dirty="0" err="1" smtClean="0"/>
              <a:t>.frcmod</a:t>
            </a:r>
            <a:endParaRPr lang="en-US" altLang="zh-CN" dirty="0" smtClean="0"/>
          </a:p>
          <a:p>
            <a:endParaRPr lang="zh-CN" altLang="zh-CN" dirty="0"/>
          </a:p>
          <a:p>
            <a:r>
              <a:rPr lang="en-US" altLang="zh-CN" dirty="0"/>
              <a:t>$ </a:t>
            </a:r>
            <a:r>
              <a:rPr lang="en-US" altLang="zh-CN" dirty="0" err="1" smtClean="0"/>
              <a:t>saveoff</a:t>
            </a:r>
            <a:r>
              <a:rPr lang="en-US" altLang="zh-CN" dirty="0" smtClean="0"/>
              <a:t> </a:t>
            </a:r>
            <a:r>
              <a:rPr lang="en-US" altLang="zh-CN" dirty="0" err="1"/>
              <a:t>Inb</a:t>
            </a:r>
            <a:r>
              <a:rPr lang="en-US" altLang="zh-CN" dirty="0" smtClean="0"/>
              <a:t> </a:t>
            </a:r>
            <a:r>
              <a:rPr lang="en-US" altLang="zh-CN" dirty="0">
                <a:solidFill>
                  <a:srgbClr val="FF0000"/>
                </a:solidFill>
              </a:rPr>
              <a:t>Inb</a:t>
            </a:r>
            <a:r>
              <a:rPr lang="en-US" altLang="zh-CN" dirty="0" smtClean="0">
                <a:solidFill>
                  <a:srgbClr val="FF0000"/>
                </a:solidFill>
              </a:rPr>
              <a:t>.lib</a:t>
            </a:r>
            <a:endParaRPr lang="zh-CN" altLang="zh-CN" dirty="0">
              <a:solidFill>
                <a:srgbClr val="FF0000"/>
              </a:solidFill>
            </a:endParaRPr>
          </a:p>
          <a:p>
            <a:endParaRPr lang="zh-CN" altLang="en-US" dirty="0"/>
          </a:p>
        </p:txBody>
      </p:sp>
      <p:sp>
        <p:nvSpPr>
          <p:cNvPr id="4" name="矩形 3"/>
          <p:cNvSpPr/>
          <p:nvPr/>
        </p:nvSpPr>
        <p:spPr>
          <a:xfrm>
            <a:off x="3635896" y="1124744"/>
            <a:ext cx="4572000" cy="923330"/>
          </a:xfrm>
          <a:prstGeom prst="rect">
            <a:avLst/>
          </a:prstGeom>
        </p:spPr>
        <p:txBody>
          <a:bodyPr>
            <a:spAutoFit/>
          </a:bodyPr>
          <a:lstStyle/>
          <a:p>
            <a:r>
              <a:rPr lang="en-US" altLang="zh-CN" dirty="0">
                <a:solidFill>
                  <a:srgbClr val="FF0000"/>
                </a:solidFill>
              </a:rPr>
              <a:t>G</a:t>
            </a:r>
            <a:r>
              <a:rPr lang="en-US" altLang="zh-CN" dirty="0" smtClean="0"/>
              <a:t>eneralized</a:t>
            </a:r>
            <a:r>
              <a:rPr lang="en-US" altLang="zh-CN" dirty="0"/>
              <a:t> </a:t>
            </a:r>
            <a:r>
              <a:rPr lang="en-US" altLang="zh-CN" dirty="0">
                <a:solidFill>
                  <a:srgbClr val="FF0000"/>
                </a:solidFill>
              </a:rPr>
              <a:t>A</a:t>
            </a:r>
            <a:r>
              <a:rPr lang="en-US" altLang="zh-CN" dirty="0"/>
              <a:t>MBER </a:t>
            </a:r>
            <a:r>
              <a:rPr lang="en-US" altLang="zh-CN" dirty="0" smtClean="0">
                <a:solidFill>
                  <a:srgbClr val="FF0000"/>
                </a:solidFill>
              </a:rPr>
              <a:t>F</a:t>
            </a:r>
            <a:r>
              <a:rPr lang="en-US" altLang="zh-CN" dirty="0" smtClean="0"/>
              <a:t>orce </a:t>
            </a:r>
            <a:r>
              <a:rPr lang="en-US" altLang="zh-CN" dirty="0">
                <a:solidFill>
                  <a:srgbClr val="FF0000"/>
                </a:solidFill>
              </a:rPr>
              <a:t>F</a:t>
            </a:r>
            <a:r>
              <a:rPr lang="en-US" altLang="zh-CN" dirty="0" smtClean="0"/>
              <a:t>ield, </a:t>
            </a:r>
            <a:r>
              <a:rPr lang="en-US" altLang="zh-CN" dirty="0"/>
              <a:t>a set of parameters used in simulating the interactions of small organic molecules</a:t>
            </a:r>
            <a:endParaRPr lang="zh-CN" altLang="en-US" dirty="0"/>
          </a:p>
        </p:txBody>
      </p:sp>
      <p:cxnSp>
        <p:nvCxnSpPr>
          <p:cNvPr id="6" name="直接箭头连接符 5"/>
          <p:cNvCxnSpPr/>
          <p:nvPr/>
        </p:nvCxnSpPr>
        <p:spPr>
          <a:xfrm flipV="1">
            <a:off x="2699792" y="2204864"/>
            <a:ext cx="936104" cy="108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3635896" y="980728"/>
            <a:ext cx="4427984" cy="12961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7402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414" y="201871"/>
            <a:ext cx="8169001"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smtClean="0"/>
              <a:t>Use </a:t>
            </a:r>
            <a:r>
              <a:rPr lang="en-US" altLang="zh-CN" b="1" dirty="0" err="1" smtClean="0"/>
              <a:t>xLeap</a:t>
            </a:r>
            <a:r>
              <a:rPr lang="en-US" altLang="zh-CN" b="1" dirty="0" smtClean="0"/>
              <a:t> to prepare: solvation,  generating </a:t>
            </a:r>
            <a:r>
              <a:rPr lang="en-US" altLang="zh-CN" b="1" dirty="0" err="1" smtClean="0"/>
              <a:t>prmtop</a:t>
            </a:r>
            <a:r>
              <a:rPr lang="en-US" altLang="zh-CN" b="1" dirty="0" smtClean="0"/>
              <a:t> and </a:t>
            </a:r>
            <a:r>
              <a:rPr lang="en-US" altLang="zh-CN" b="1" dirty="0" err="1" smtClean="0"/>
              <a:t>inpcrd</a:t>
            </a:r>
            <a:r>
              <a:rPr lang="en-US" altLang="zh-CN" b="1" dirty="0" smtClean="0"/>
              <a:t> file</a:t>
            </a:r>
            <a:endParaRPr lang="zh-CN" altLang="en-US" b="1" dirty="0"/>
          </a:p>
        </p:txBody>
      </p:sp>
      <p:sp>
        <p:nvSpPr>
          <p:cNvPr id="3" name="矩形 2"/>
          <p:cNvSpPr/>
          <p:nvPr/>
        </p:nvSpPr>
        <p:spPr>
          <a:xfrm>
            <a:off x="147414" y="1052736"/>
            <a:ext cx="7038528" cy="5355312"/>
          </a:xfrm>
          <a:prstGeom prst="rect">
            <a:avLst/>
          </a:prstGeom>
        </p:spPr>
        <p:txBody>
          <a:bodyPr wrap="square">
            <a:spAutoFit/>
          </a:bodyPr>
          <a:lstStyle/>
          <a:p>
            <a:r>
              <a:rPr lang="en-US" altLang="zh-CN" dirty="0"/>
              <a:t>source leaprc.protein.ff14SB</a:t>
            </a:r>
            <a:endParaRPr lang="zh-CN" altLang="zh-CN" dirty="0"/>
          </a:p>
          <a:p>
            <a:r>
              <a:rPr lang="en-US" altLang="zh-CN" dirty="0"/>
              <a:t>source </a:t>
            </a:r>
            <a:r>
              <a:rPr lang="en-US" altLang="zh-CN" dirty="0" err="1"/>
              <a:t>leaprc.gaff</a:t>
            </a:r>
            <a:endParaRPr lang="zh-CN" altLang="zh-CN" dirty="0"/>
          </a:p>
          <a:p>
            <a:r>
              <a:rPr lang="en-US" altLang="zh-CN" dirty="0"/>
              <a:t>source leaprc.water.tip3p</a:t>
            </a:r>
            <a:endParaRPr lang="zh-CN" altLang="zh-CN" dirty="0"/>
          </a:p>
          <a:p>
            <a:endParaRPr lang="en-US" altLang="zh-CN" dirty="0" smtClean="0"/>
          </a:p>
          <a:p>
            <a:r>
              <a:rPr lang="en-US" altLang="zh-CN" dirty="0" err="1" smtClean="0"/>
              <a:t>loadoff</a:t>
            </a:r>
            <a:r>
              <a:rPr lang="en-US" altLang="zh-CN" dirty="0" smtClean="0"/>
              <a:t> Inh.lib</a:t>
            </a:r>
          </a:p>
          <a:p>
            <a:endParaRPr lang="zh-CN" altLang="zh-CN" dirty="0"/>
          </a:p>
          <a:p>
            <a:r>
              <a:rPr lang="en-US" altLang="zh-CN" dirty="0"/>
              <a:t>x = </a:t>
            </a:r>
            <a:r>
              <a:rPr lang="en-US" altLang="zh-CN" dirty="0" err="1" smtClean="0"/>
              <a:t>loadpdb</a:t>
            </a:r>
            <a:r>
              <a:rPr lang="en-US" altLang="zh-CN" b="1" dirty="0">
                <a:solidFill>
                  <a:srgbClr val="FF0000"/>
                </a:solidFill>
              </a:rPr>
              <a:t> </a:t>
            </a:r>
            <a:r>
              <a:rPr lang="en-US" altLang="zh-CN" b="1" dirty="0" smtClean="0">
                <a:solidFill>
                  <a:srgbClr val="FF0000"/>
                </a:solidFill>
              </a:rPr>
              <a:t> XmInh.pdb</a:t>
            </a:r>
          </a:p>
          <a:p>
            <a:endParaRPr lang="en-US" altLang="zh-CN" dirty="0" smtClean="0"/>
          </a:p>
          <a:p>
            <a:r>
              <a:rPr lang="en-US" altLang="zh-CN" dirty="0"/>
              <a:t>check x</a:t>
            </a:r>
            <a:endParaRPr lang="zh-CN" altLang="zh-CN" dirty="0"/>
          </a:p>
          <a:p>
            <a:endParaRPr lang="en-US" altLang="zh-CN" dirty="0" smtClean="0"/>
          </a:p>
          <a:p>
            <a:r>
              <a:rPr lang="en-US" altLang="zh-CN" dirty="0" err="1" smtClean="0"/>
              <a:t>addIons</a:t>
            </a:r>
            <a:r>
              <a:rPr lang="en-US" altLang="zh-CN" dirty="0" smtClean="0"/>
              <a:t>   </a:t>
            </a:r>
            <a:r>
              <a:rPr lang="en-US" altLang="zh-CN" dirty="0"/>
              <a:t>x </a:t>
            </a:r>
            <a:r>
              <a:rPr lang="en-US" altLang="zh-CN" dirty="0" smtClean="0"/>
              <a:t>  Na</a:t>
            </a:r>
            <a:r>
              <a:rPr lang="en-US" altLang="zh-CN" dirty="0"/>
              <a:t>+ </a:t>
            </a:r>
            <a:r>
              <a:rPr lang="en-US" altLang="zh-CN" dirty="0" smtClean="0"/>
              <a:t>   0              </a:t>
            </a:r>
            <a:r>
              <a:rPr lang="en-US" altLang="zh-CN" dirty="0"/>
              <a:t>#neutralize the </a:t>
            </a:r>
            <a:r>
              <a:rPr lang="en-US" altLang="zh-CN" dirty="0" smtClean="0"/>
              <a:t>system</a:t>
            </a:r>
          </a:p>
          <a:p>
            <a:endParaRPr lang="zh-CN" altLang="zh-CN" dirty="0"/>
          </a:p>
          <a:p>
            <a:r>
              <a:rPr lang="en-US" altLang="zh-CN" dirty="0" err="1" smtClean="0"/>
              <a:t>solvatebox</a:t>
            </a:r>
            <a:r>
              <a:rPr lang="en-US" altLang="zh-CN" dirty="0" smtClean="0"/>
              <a:t>  x  TIP3PBOX </a:t>
            </a:r>
            <a:r>
              <a:rPr lang="en-US" altLang="zh-CN" dirty="0"/>
              <a:t>10.0   #add tip3p water model in the system</a:t>
            </a:r>
            <a:endParaRPr lang="zh-CN" altLang="zh-CN" dirty="0"/>
          </a:p>
          <a:p>
            <a:endParaRPr lang="en-US" altLang="zh-CN" dirty="0" smtClean="0"/>
          </a:p>
          <a:p>
            <a:r>
              <a:rPr lang="en-US" altLang="zh-CN" dirty="0" err="1" smtClean="0"/>
              <a:t>savepdb</a:t>
            </a:r>
            <a:r>
              <a:rPr lang="en-US" altLang="zh-CN" dirty="0" smtClean="0"/>
              <a:t> </a:t>
            </a:r>
            <a:r>
              <a:rPr lang="en-US" altLang="zh-CN" dirty="0"/>
              <a:t>x </a:t>
            </a:r>
            <a:r>
              <a:rPr lang="en-US" altLang="zh-CN" dirty="0" smtClean="0"/>
              <a:t>  </a:t>
            </a:r>
            <a:r>
              <a:rPr lang="en-US" altLang="zh-CN" b="1" dirty="0" smtClean="0">
                <a:solidFill>
                  <a:srgbClr val="FF0000"/>
                </a:solidFill>
              </a:rPr>
              <a:t>XmInhBox.pdb</a:t>
            </a:r>
          </a:p>
          <a:p>
            <a:endParaRPr lang="en-US" altLang="zh-CN" b="1" dirty="0">
              <a:solidFill>
                <a:srgbClr val="FF0000"/>
              </a:solidFill>
            </a:endParaRPr>
          </a:p>
          <a:p>
            <a:r>
              <a:rPr lang="en-US" altLang="zh-CN" dirty="0" err="1" smtClean="0"/>
              <a:t>saveamberparm</a:t>
            </a:r>
            <a:r>
              <a:rPr lang="en-US" altLang="zh-CN" dirty="0" smtClean="0"/>
              <a:t>  x    </a:t>
            </a:r>
            <a:r>
              <a:rPr lang="en-US" altLang="zh-CN" b="1" dirty="0" err="1" smtClean="0">
                <a:solidFill>
                  <a:srgbClr val="FF0000"/>
                </a:solidFill>
              </a:rPr>
              <a:t>XmInh.</a:t>
            </a:r>
            <a:r>
              <a:rPr lang="en-US" altLang="zh-CN" dirty="0" err="1" smtClean="0">
                <a:solidFill>
                  <a:srgbClr val="FF0000"/>
                </a:solidFill>
              </a:rPr>
              <a:t>prmtop</a:t>
            </a:r>
            <a:r>
              <a:rPr lang="en-US" altLang="zh-CN" dirty="0" smtClean="0"/>
              <a:t>     </a:t>
            </a:r>
            <a:r>
              <a:rPr lang="en-US" altLang="zh-CN" b="1" dirty="0" err="1" smtClean="0">
                <a:solidFill>
                  <a:srgbClr val="FF0000"/>
                </a:solidFill>
              </a:rPr>
              <a:t>XmInh.</a:t>
            </a:r>
            <a:r>
              <a:rPr lang="en-US" altLang="zh-CN" dirty="0" err="1" smtClean="0">
                <a:solidFill>
                  <a:srgbClr val="FF0000"/>
                </a:solidFill>
              </a:rPr>
              <a:t>inpcrd</a:t>
            </a:r>
            <a:endParaRPr lang="en-US" altLang="zh-CN" dirty="0" smtClean="0">
              <a:solidFill>
                <a:srgbClr val="FF0000"/>
              </a:solidFill>
            </a:endParaRPr>
          </a:p>
          <a:p>
            <a:endParaRPr lang="zh-CN" altLang="zh-CN" dirty="0"/>
          </a:p>
          <a:p>
            <a:r>
              <a:rPr lang="en-US" altLang="zh-CN" dirty="0"/>
              <a:t>quit</a:t>
            </a:r>
            <a:endParaRPr lang="zh-CN" altLang="zh-CN"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5068" y="604342"/>
            <a:ext cx="3801748" cy="3514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820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3559244" cy="369332"/>
          </a:xfrm>
          <a:prstGeom prst="rect">
            <a:avLst/>
          </a:prstGeom>
        </p:spPr>
        <p:txBody>
          <a:bodyPr wrap="none">
            <a:spAutoFit/>
          </a:bodyPr>
          <a:lstStyle/>
          <a:p>
            <a:pPr marL="285750" indent="-285750">
              <a:buFont typeface="Arial" panose="020B0604020202020204" pitchFamily="34" charset="0"/>
              <a:buChar char="•"/>
            </a:pPr>
            <a:r>
              <a:rPr lang="en-US" altLang="zh-CN" b="1" dirty="0" smtClean="0"/>
              <a:t>Minimizing</a:t>
            </a:r>
            <a:r>
              <a:rPr lang="en-US" altLang="zh-CN" b="1" dirty="0" smtClean="0"/>
              <a:t>, Heating, Production</a:t>
            </a:r>
            <a:endParaRPr lang="zh-CN" altLang="en-US" dirty="0"/>
          </a:p>
        </p:txBody>
      </p:sp>
      <p:sp>
        <p:nvSpPr>
          <p:cNvPr id="7" name="TextBox 6"/>
          <p:cNvSpPr txBox="1"/>
          <p:nvPr/>
        </p:nvSpPr>
        <p:spPr>
          <a:xfrm>
            <a:off x="611560" y="836712"/>
            <a:ext cx="1065100" cy="369332"/>
          </a:xfrm>
          <a:prstGeom prst="rect">
            <a:avLst/>
          </a:prstGeom>
          <a:noFill/>
        </p:spPr>
        <p:txBody>
          <a:bodyPr wrap="none" rtlCol="0">
            <a:spAutoFit/>
          </a:bodyPr>
          <a:lstStyle/>
          <a:p>
            <a:r>
              <a:rPr lang="en-US" altLang="zh-CN" b="1" dirty="0" smtClean="0">
                <a:solidFill>
                  <a:srgbClr val="FF0000"/>
                </a:solidFill>
              </a:rPr>
              <a:t>Prod.pdb</a:t>
            </a:r>
            <a:endParaRPr lang="zh-CN" altLang="en-US" b="1" dirty="0">
              <a:solidFill>
                <a:srgbClr val="FF0000"/>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1340768"/>
            <a:ext cx="5961980" cy="5140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096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07182" y="476672"/>
            <a:ext cx="5779146" cy="1569660"/>
          </a:xfrm>
          <a:prstGeom prst="rect">
            <a:avLst/>
          </a:prstGeom>
          <a:noFill/>
        </p:spPr>
        <p:txBody>
          <a:bodyPr wrap="none" rtlCol="0">
            <a:spAutoFit/>
          </a:bodyPr>
          <a:lstStyle/>
          <a:p>
            <a:pPr marL="285750" indent="-285750">
              <a:buFont typeface="Arial" panose="020B0604020202020204" pitchFamily="34" charset="0"/>
              <a:buChar char="•"/>
            </a:pPr>
            <a:r>
              <a:rPr lang="en-US" altLang="zh-CN" sz="3200" dirty="0" smtClean="0">
                <a:solidFill>
                  <a:srgbClr val="FFC000"/>
                </a:solidFill>
              </a:rPr>
              <a:t>Homolog modeling</a:t>
            </a:r>
          </a:p>
          <a:p>
            <a:pPr marL="285750" indent="-285750">
              <a:buFont typeface="Arial" panose="020B0604020202020204" pitchFamily="34" charset="0"/>
              <a:buChar char="•"/>
            </a:pPr>
            <a:endParaRPr lang="en-US" altLang="zh-CN" sz="3200" dirty="0">
              <a:solidFill>
                <a:srgbClr val="FFC000"/>
              </a:solidFill>
            </a:endParaRPr>
          </a:p>
          <a:p>
            <a:pPr marL="285750" indent="-285750">
              <a:buFont typeface="Arial" panose="020B0604020202020204" pitchFamily="34" charset="0"/>
              <a:buChar char="•"/>
            </a:pPr>
            <a:r>
              <a:rPr lang="en-US" altLang="zh-CN" sz="3200" dirty="0" smtClean="0">
                <a:solidFill>
                  <a:srgbClr val="FFC000"/>
                </a:solidFill>
              </a:rPr>
              <a:t>Protein together with inhibitor</a:t>
            </a:r>
            <a:endParaRPr lang="zh-CN" altLang="en-US" sz="3200" dirty="0">
              <a:solidFill>
                <a:srgbClr val="FFC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348880"/>
            <a:ext cx="6169943" cy="4127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9143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260648"/>
            <a:ext cx="3559244" cy="369332"/>
          </a:xfrm>
          <a:prstGeom prst="rect">
            <a:avLst/>
          </a:prstGeom>
        </p:spPr>
        <p:txBody>
          <a:bodyPr wrap="none">
            <a:spAutoFit/>
          </a:bodyPr>
          <a:lstStyle/>
          <a:p>
            <a:pPr marL="285750" indent="-285750">
              <a:buFont typeface="Arial" panose="020B0604020202020204" pitchFamily="34" charset="0"/>
              <a:buChar char="•"/>
            </a:pPr>
            <a:r>
              <a:rPr lang="en-US" altLang="zh-CN" b="1" dirty="0" smtClean="0"/>
              <a:t>Minimizing</a:t>
            </a:r>
            <a:r>
              <a:rPr lang="en-US" altLang="zh-CN" b="1" dirty="0" smtClean="0"/>
              <a:t>, Heating, Production</a:t>
            </a:r>
            <a:endParaRPr lang="zh-CN" altLang="en-US" dirty="0"/>
          </a:p>
        </p:txBody>
      </p:sp>
      <p:sp>
        <p:nvSpPr>
          <p:cNvPr id="3" name="TextBox 2"/>
          <p:cNvSpPr txBox="1"/>
          <p:nvPr/>
        </p:nvSpPr>
        <p:spPr>
          <a:xfrm>
            <a:off x="611560" y="836712"/>
            <a:ext cx="914417" cy="369332"/>
          </a:xfrm>
          <a:prstGeom prst="rect">
            <a:avLst/>
          </a:prstGeom>
          <a:noFill/>
        </p:spPr>
        <p:txBody>
          <a:bodyPr wrap="none" rtlCol="0">
            <a:spAutoFit/>
          </a:bodyPr>
          <a:lstStyle/>
          <a:p>
            <a:r>
              <a:rPr lang="en-US" altLang="zh-CN" b="1" dirty="0" smtClean="0">
                <a:solidFill>
                  <a:srgbClr val="FF0000"/>
                </a:solidFill>
              </a:rPr>
              <a:t>Prod.nc</a:t>
            </a:r>
            <a:endParaRPr lang="zh-CN" altLang="en-US" b="1" dirty="0">
              <a:solidFill>
                <a:srgbClr val="FF0000"/>
              </a:solidFill>
            </a:endParaRPr>
          </a:p>
        </p:txBody>
      </p:sp>
      <p:sp>
        <p:nvSpPr>
          <p:cNvPr id="4" name="TextBox 3"/>
          <p:cNvSpPr txBox="1"/>
          <p:nvPr/>
        </p:nvSpPr>
        <p:spPr>
          <a:xfrm>
            <a:off x="1691680" y="861656"/>
            <a:ext cx="7053149" cy="369332"/>
          </a:xfrm>
          <a:prstGeom prst="rect">
            <a:avLst/>
          </a:prstGeom>
          <a:noFill/>
        </p:spPr>
        <p:txBody>
          <a:bodyPr wrap="none" rtlCol="0">
            <a:spAutoFit/>
          </a:bodyPr>
          <a:lstStyle/>
          <a:p>
            <a:r>
              <a:rPr lang="en-US" altLang="zh-CN" dirty="0" err="1" smtClean="0"/>
              <a:t>Tajectory</a:t>
            </a:r>
            <a:r>
              <a:rPr lang="en-US" altLang="zh-CN" dirty="0" smtClean="0"/>
              <a:t> file. Can show the simulation in VMD but not usual video player.</a:t>
            </a:r>
            <a:endParaRPr lang="zh-CN" altLang="en-US" dirty="0"/>
          </a:p>
        </p:txBody>
      </p:sp>
      <p:sp>
        <p:nvSpPr>
          <p:cNvPr id="5" name="TextBox 4"/>
          <p:cNvSpPr txBox="1"/>
          <p:nvPr/>
        </p:nvSpPr>
        <p:spPr>
          <a:xfrm>
            <a:off x="611560" y="2060848"/>
            <a:ext cx="1114792" cy="369332"/>
          </a:xfrm>
          <a:prstGeom prst="rect">
            <a:avLst/>
          </a:prstGeom>
          <a:noFill/>
        </p:spPr>
        <p:txBody>
          <a:bodyPr wrap="none" rtlCol="0">
            <a:spAutoFit/>
          </a:bodyPr>
          <a:lstStyle/>
          <a:p>
            <a:r>
              <a:rPr lang="en-US" altLang="zh-CN" b="1" dirty="0" smtClean="0">
                <a:solidFill>
                  <a:srgbClr val="FF0000"/>
                </a:solidFill>
              </a:rPr>
              <a:t>Prod.mpg</a:t>
            </a:r>
            <a:endParaRPr lang="zh-CN" altLang="en-US" b="1" dirty="0">
              <a:solidFill>
                <a:srgbClr val="FF0000"/>
              </a:solidFill>
            </a:endParaRPr>
          </a:p>
        </p:txBody>
      </p:sp>
      <p:sp>
        <p:nvSpPr>
          <p:cNvPr id="6" name="TextBox 5"/>
          <p:cNvSpPr txBox="1"/>
          <p:nvPr/>
        </p:nvSpPr>
        <p:spPr>
          <a:xfrm>
            <a:off x="2031142" y="2060848"/>
            <a:ext cx="6132256" cy="369332"/>
          </a:xfrm>
          <a:prstGeom prst="rect">
            <a:avLst/>
          </a:prstGeom>
          <a:noFill/>
        </p:spPr>
        <p:txBody>
          <a:bodyPr wrap="none" rtlCol="0">
            <a:spAutoFit/>
          </a:bodyPr>
          <a:lstStyle/>
          <a:p>
            <a:r>
              <a:rPr lang="en-US" altLang="zh-CN" dirty="0" smtClean="0"/>
              <a:t>After conversion. It now can be played by standard video player.</a:t>
            </a:r>
            <a:endParaRPr lang="zh-CN" altLang="en-US" dirty="0"/>
          </a:p>
        </p:txBody>
      </p:sp>
      <p:sp>
        <p:nvSpPr>
          <p:cNvPr id="7" name="TextBox 6"/>
          <p:cNvSpPr txBox="1"/>
          <p:nvPr/>
        </p:nvSpPr>
        <p:spPr>
          <a:xfrm>
            <a:off x="699262" y="3068960"/>
            <a:ext cx="1958100" cy="369332"/>
          </a:xfrm>
          <a:prstGeom prst="rect">
            <a:avLst/>
          </a:prstGeom>
          <a:noFill/>
        </p:spPr>
        <p:txBody>
          <a:bodyPr wrap="none" rtlCol="0">
            <a:spAutoFit/>
          </a:bodyPr>
          <a:lstStyle/>
          <a:p>
            <a:r>
              <a:rPr lang="en-US" altLang="zh-CN" b="1" dirty="0" smtClean="0">
                <a:solidFill>
                  <a:srgbClr val="FF0000"/>
                </a:solidFill>
              </a:rPr>
              <a:t>ProdNoWater.mpg</a:t>
            </a:r>
            <a:endParaRPr lang="zh-CN" altLang="en-US" b="1" dirty="0">
              <a:solidFill>
                <a:srgbClr val="FF0000"/>
              </a:solidFill>
            </a:endParaRPr>
          </a:p>
        </p:txBody>
      </p:sp>
    </p:spTree>
    <p:extLst>
      <p:ext uri="{BB962C8B-B14F-4D97-AF65-F5344CB8AC3E}">
        <p14:creationId xmlns:p14="http://schemas.microsoft.com/office/powerpoint/2010/main" val="2492909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1325" y="117555"/>
            <a:ext cx="3889206" cy="584775"/>
          </a:xfrm>
          <a:prstGeom prst="rect">
            <a:avLst/>
          </a:prstGeom>
          <a:noFill/>
        </p:spPr>
        <p:txBody>
          <a:bodyPr wrap="none" rtlCol="0">
            <a:spAutoFit/>
          </a:bodyPr>
          <a:lstStyle/>
          <a:p>
            <a:pPr marL="285750" indent="-285750">
              <a:buFont typeface="Arial" panose="020B0604020202020204" pitchFamily="34" charset="0"/>
              <a:buChar char="•"/>
            </a:pPr>
            <a:r>
              <a:rPr lang="en-US" altLang="zh-CN" sz="3200" dirty="0" smtClean="0">
                <a:solidFill>
                  <a:srgbClr val="FFC000"/>
                </a:solidFill>
              </a:rPr>
              <a:t>Homolog modeling</a:t>
            </a:r>
          </a:p>
        </p:txBody>
      </p:sp>
      <p:sp>
        <p:nvSpPr>
          <p:cNvPr id="2" name="TextBox 1"/>
          <p:cNvSpPr txBox="1"/>
          <p:nvPr/>
        </p:nvSpPr>
        <p:spPr>
          <a:xfrm>
            <a:off x="607827" y="859701"/>
            <a:ext cx="5000087"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solidFill>
                  <a:schemeClr val="bg1"/>
                </a:solidFill>
              </a:rPr>
              <a:t>Suppose you want to study human protein X</a:t>
            </a:r>
            <a:endParaRPr lang="zh-CN" altLang="en-US" dirty="0">
              <a:solidFill>
                <a:schemeClr val="bg1"/>
              </a:solidFill>
            </a:endParaRPr>
          </a:p>
        </p:txBody>
      </p:sp>
      <p:sp>
        <p:nvSpPr>
          <p:cNvPr id="5" name="TextBox 4"/>
          <p:cNvSpPr txBox="1"/>
          <p:nvPr/>
        </p:nvSpPr>
        <p:spPr>
          <a:xfrm>
            <a:off x="609314" y="1476415"/>
            <a:ext cx="3170740"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solidFill>
                  <a:schemeClr val="bg1"/>
                </a:solidFill>
              </a:rPr>
              <a:t>You search PDB database</a:t>
            </a:r>
            <a:endParaRPr lang="zh-CN" altLang="en-US" dirty="0">
              <a:solidFill>
                <a:schemeClr val="bg1"/>
              </a:solidFill>
            </a:endParaRPr>
          </a:p>
        </p:txBody>
      </p:sp>
      <p:sp>
        <p:nvSpPr>
          <p:cNvPr id="3" name="矩形 2"/>
          <p:cNvSpPr/>
          <p:nvPr/>
        </p:nvSpPr>
        <p:spPr>
          <a:xfrm>
            <a:off x="3851920" y="1463576"/>
            <a:ext cx="2326342" cy="369332"/>
          </a:xfrm>
          <a:prstGeom prst="rect">
            <a:avLst/>
          </a:prstGeom>
        </p:spPr>
        <p:txBody>
          <a:bodyPr wrap="none">
            <a:spAutoFit/>
          </a:bodyPr>
          <a:lstStyle/>
          <a:p>
            <a:r>
              <a:rPr lang="en-US" altLang="zh-CN" dirty="0">
                <a:solidFill>
                  <a:schemeClr val="bg1"/>
                </a:solidFill>
              </a:rPr>
              <a:t>https://www.rcsb.org/</a:t>
            </a:r>
            <a:endParaRPr lang="zh-CN" altLang="en-US" dirty="0">
              <a:solidFill>
                <a:schemeClr val="bg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1988840"/>
            <a:ext cx="4183086" cy="4237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右箭头 7"/>
          <p:cNvSpPr/>
          <p:nvPr/>
        </p:nvSpPr>
        <p:spPr>
          <a:xfrm rot="2243723">
            <a:off x="2382814" y="2594489"/>
            <a:ext cx="432048" cy="2880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176570" y="6381328"/>
            <a:ext cx="5480988" cy="369332"/>
          </a:xfrm>
          <a:prstGeom prst="rect">
            <a:avLst/>
          </a:prstGeom>
          <a:noFill/>
        </p:spPr>
        <p:txBody>
          <a:bodyPr wrap="none" rtlCol="0">
            <a:spAutoFit/>
          </a:bodyPr>
          <a:lstStyle/>
          <a:p>
            <a:r>
              <a:rPr lang="en-US" altLang="zh-CN" dirty="0" smtClean="0">
                <a:solidFill>
                  <a:schemeClr val="bg1"/>
                </a:solidFill>
              </a:rPr>
              <a:t>Unfortunately you can only find </a:t>
            </a:r>
            <a:r>
              <a:rPr lang="en-US" altLang="zh-CN" dirty="0" smtClean="0">
                <a:solidFill>
                  <a:srgbClr val="FF0000"/>
                </a:solidFill>
              </a:rPr>
              <a:t>mouse</a:t>
            </a:r>
            <a:r>
              <a:rPr lang="en-US" altLang="zh-CN" dirty="0" smtClean="0">
                <a:solidFill>
                  <a:schemeClr val="bg1"/>
                </a:solidFill>
              </a:rPr>
              <a:t> protein 2X39</a:t>
            </a:r>
            <a:endParaRPr lang="zh-CN" altLang="en-US" dirty="0">
              <a:solidFill>
                <a:schemeClr val="bg1"/>
              </a:solidFill>
            </a:endParaRPr>
          </a:p>
        </p:txBody>
      </p:sp>
    </p:spTree>
    <p:extLst>
      <p:ext uri="{BB962C8B-B14F-4D97-AF65-F5344CB8AC3E}">
        <p14:creationId xmlns:p14="http://schemas.microsoft.com/office/powerpoint/2010/main" val="382205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476672"/>
            <a:ext cx="8501045" cy="646331"/>
          </a:xfrm>
          <a:prstGeom prst="rect">
            <a:avLst/>
          </a:prstGeom>
          <a:noFill/>
        </p:spPr>
        <p:txBody>
          <a:bodyPr wrap="none" rtlCol="0">
            <a:spAutoFit/>
          </a:bodyPr>
          <a:lstStyle/>
          <a:p>
            <a:r>
              <a:rPr lang="en-US" altLang="zh-CN" dirty="0" smtClean="0"/>
              <a:t>Fortunately, your major is biology so you know mouse X protein should be very similar to</a:t>
            </a:r>
          </a:p>
          <a:p>
            <a:r>
              <a:rPr lang="en-US" altLang="zh-CN" dirty="0" smtClean="0"/>
              <a:t>human X, probably a few differences of residues </a:t>
            </a:r>
            <a:endParaRPr lang="zh-CN" altLang="en-US" dirty="0"/>
          </a:p>
        </p:txBody>
      </p:sp>
      <p:sp>
        <p:nvSpPr>
          <p:cNvPr id="7" name="TextBox 6"/>
          <p:cNvSpPr txBox="1"/>
          <p:nvPr/>
        </p:nvSpPr>
        <p:spPr>
          <a:xfrm>
            <a:off x="312887" y="1412776"/>
            <a:ext cx="7422994" cy="369332"/>
          </a:xfrm>
          <a:prstGeom prst="rect">
            <a:avLst/>
          </a:prstGeom>
          <a:noFill/>
        </p:spPr>
        <p:txBody>
          <a:bodyPr wrap="none" rtlCol="0">
            <a:spAutoFit/>
          </a:bodyPr>
          <a:lstStyle/>
          <a:p>
            <a:r>
              <a:rPr lang="en-US" altLang="zh-CN" dirty="0" smtClean="0"/>
              <a:t>So you can just use mouse X structure, but just replace the different residues </a:t>
            </a:r>
            <a:endParaRPr lang="zh-CN" altLang="en-US"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2424669"/>
            <a:ext cx="2841126" cy="1904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椭圆 8"/>
          <p:cNvSpPr/>
          <p:nvPr/>
        </p:nvSpPr>
        <p:spPr>
          <a:xfrm>
            <a:off x="2915816" y="3501008"/>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827201" y="2780928"/>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372235" y="3560440"/>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88259" y="3160785"/>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04048" y="3517379"/>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51005" y="5157192"/>
            <a:ext cx="5962594" cy="369332"/>
          </a:xfrm>
          <a:prstGeom prst="rect">
            <a:avLst/>
          </a:prstGeom>
          <a:noFill/>
        </p:spPr>
        <p:txBody>
          <a:bodyPr wrap="none" rtlCol="0">
            <a:spAutoFit/>
          </a:bodyPr>
          <a:lstStyle/>
          <a:p>
            <a:r>
              <a:rPr lang="en-US" altLang="zh-CN" dirty="0" smtClean="0"/>
              <a:t>Then you do minimization to obtain a more realistic human X.</a:t>
            </a:r>
            <a:endParaRPr lang="zh-CN" altLang="en-US" dirty="0"/>
          </a:p>
        </p:txBody>
      </p:sp>
      <p:sp>
        <p:nvSpPr>
          <p:cNvPr id="15" name="TextBox 14"/>
          <p:cNvSpPr txBox="1"/>
          <p:nvPr/>
        </p:nvSpPr>
        <p:spPr>
          <a:xfrm>
            <a:off x="5868144" y="2996952"/>
            <a:ext cx="2233304" cy="369332"/>
          </a:xfrm>
          <a:prstGeom prst="rect">
            <a:avLst/>
          </a:prstGeom>
          <a:noFill/>
        </p:spPr>
        <p:txBody>
          <a:bodyPr wrap="none" rtlCol="0">
            <a:spAutoFit/>
          </a:bodyPr>
          <a:lstStyle/>
          <a:p>
            <a:r>
              <a:rPr lang="en-US" altLang="zh-CN" b="1" dirty="0" smtClean="0">
                <a:solidFill>
                  <a:srgbClr val="FF0000"/>
                </a:solidFill>
              </a:rPr>
              <a:t>Homolog modeling</a:t>
            </a:r>
            <a:r>
              <a:rPr lang="zh-CN" altLang="en-US" b="1" dirty="0" smtClean="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320729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92006"/>
            <a:ext cx="7515712" cy="369332"/>
          </a:xfrm>
          <a:prstGeom prst="rect">
            <a:avLst/>
          </a:prstGeom>
          <a:noFill/>
        </p:spPr>
        <p:txBody>
          <a:bodyPr wrap="none" rtlCol="0">
            <a:spAutoFit/>
          </a:bodyPr>
          <a:lstStyle/>
          <a:p>
            <a:r>
              <a:rPr lang="en-US" altLang="zh-CN" b="1" dirty="0" smtClean="0"/>
              <a:t>Many </a:t>
            </a:r>
            <a:r>
              <a:rPr lang="en-US" altLang="zh-CN" b="1" dirty="0" err="1" smtClean="0"/>
              <a:t>softwares</a:t>
            </a:r>
            <a:r>
              <a:rPr lang="en-US" altLang="zh-CN" b="1" dirty="0" smtClean="0"/>
              <a:t> can do homolog modeling, here we use MOE as an example.</a:t>
            </a:r>
            <a:endParaRPr lang="zh-CN" altLang="en-US"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120" y="1268760"/>
            <a:ext cx="8227071" cy="4538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76" y="1268760"/>
            <a:ext cx="35433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2105" y="1252389"/>
            <a:ext cx="2623306" cy="4595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525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364014"/>
            <a:ext cx="2539478"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smtClean="0"/>
              <a:t>File </a:t>
            </a:r>
            <a:r>
              <a:rPr lang="en-US" altLang="zh-CN" b="1" dirty="0" smtClean="0">
                <a:sym typeface="Wingdings" panose="05000000000000000000" pitchFamily="2" charset="2"/>
              </a:rPr>
              <a:t> Open  </a:t>
            </a:r>
            <a:r>
              <a:rPr lang="en-US" altLang="zh-CN" dirty="0" smtClean="0"/>
              <a:t>X</a:t>
            </a:r>
            <a:r>
              <a:rPr lang="en-US" altLang="zh-CN" b="1" dirty="0" smtClean="0">
                <a:sym typeface="Wingdings" panose="05000000000000000000" pitchFamily="2" charset="2"/>
              </a:rPr>
              <a:t>.pdb</a:t>
            </a:r>
            <a:endParaRPr lang="zh-CN" altLang="en-US"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196752"/>
            <a:ext cx="3648495" cy="3799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99592" y="5296991"/>
            <a:ext cx="7002943" cy="1477328"/>
          </a:xfrm>
          <a:prstGeom prst="rect">
            <a:avLst/>
          </a:prstGeom>
          <a:noFill/>
        </p:spPr>
        <p:txBody>
          <a:bodyPr wrap="none" rtlCol="0">
            <a:spAutoFit/>
          </a:bodyPr>
          <a:lstStyle/>
          <a:p>
            <a:r>
              <a:rPr lang="en-US" altLang="zh-CN" dirty="0" smtClean="0"/>
              <a:t>You see that there are few unimportant chains, which should be deleted.</a:t>
            </a:r>
          </a:p>
          <a:p>
            <a:endParaRPr lang="en-US" altLang="zh-CN" dirty="0"/>
          </a:p>
          <a:p>
            <a:r>
              <a:rPr lang="en-US" altLang="zh-CN" dirty="0" smtClean="0"/>
              <a:t>Description of the chains can often be found in the </a:t>
            </a:r>
            <a:r>
              <a:rPr lang="en-US" altLang="zh-CN" dirty="0" err="1" smtClean="0"/>
              <a:t>pdb</a:t>
            </a:r>
            <a:r>
              <a:rPr lang="en-US" altLang="zh-CN" dirty="0" smtClean="0"/>
              <a:t> file. </a:t>
            </a:r>
          </a:p>
          <a:p>
            <a:endParaRPr lang="en-US" altLang="zh-CN" dirty="0"/>
          </a:p>
          <a:p>
            <a:r>
              <a:rPr lang="en-US" altLang="zh-CN" dirty="0" smtClean="0"/>
              <a:t>Check the file to determine things unwanted.</a:t>
            </a:r>
            <a:endParaRPr lang="zh-CN" altLang="en-US" dirty="0"/>
          </a:p>
        </p:txBody>
      </p:sp>
    </p:spTree>
    <p:extLst>
      <p:ext uri="{BB962C8B-B14F-4D97-AF65-F5344CB8AC3E}">
        <p14:creationId xmlns:p14="http://schemas.microsoft.com/office/powerpoint/2010/main" val="3360019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39552" y="364014"/>
            <a:ext cx="2548262" cy="369332"/>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smtClean="0"/>
              <a:t>Delete the unwanted.</a:t>
            </a:r>
            <a:endParaRPr lang="zh-CN" altLang="en-US" b="1" dirty="0"/>
          </a:p>
        </p:txBody>
      </p:sp>
      <p:sp>
        <p:nvSpPr>
          <p:cNvPr id="9" name="矩形 8"/>
          <p:cNvSpPr/>
          <p:nvPr/>
        </p:nvSpPr>
        <p:spPr>
          <a:xfrm>
            <a:off x="441044" y="980728"/>
            <a:ext cx="3421578" cy="369332"/>
          </a:xfrm>
          <a:prstGeom prst="rect">
            <a:avLst/>
          </a:prstGeom>
        </p:spPr>
        <p:txBody>
          <a:bodyPr wrap="none">
            <a:spAutoFit/>
          </a:bodyPr>
          <a:lstStyle/>
          <a:p>
            <a:r>
              <a:rPr lang="en-US" altLang="zh-CN" dirty="0"/>
              <a:t>Click </a:t>
            </a:r>
            <a:r>
              <a:rPr lang="en-US" altLang="zh-CN" b="1" dirty="0" smtClean="0"/>
              <a:t>Windows </a:t>
            </a:r>
            <a:r>
              <a:rPr lang="en-US" altLang="zh-CN" b="1" dirty="0" smtClean="0">
                <a:sym typeface="Wingdings" panose="05000000000000000000" pitchFamily="2" charset="2"/>
              </a:rPr>
              <a:t> </a:t>
            </a:r>
            <a:r>
              <a:rPr lang="en-US" altLang="zh-CN" b="1" dirty="0" smtClean="0"/>
              <a:t>Sequence </a:t>
            </a:r>
            <a:r>
              <a:rPr lang="en-US" altLang="zh-CN" b="1" dirty="0"/>
              <a:t>Editor</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51" y="1484784"/>
            <a:ext cx="464820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2617638" y="2448334"/>
            <a:ext cx="22124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51" y="4365104"/>
            <a:ext cx="8669314" cy="121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接连接符 13"/>
          <p:cNvCxnSpPr/>
          <p:nvPr/>
        </p:nvCxnSpPr>
        <p:spPr>
          <a:xfrm>
            <a:off x="835968" y="5180409"/>
            <a:ext cx="273630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35968" y="5309592"/>
            <a:ext cx="273630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5968" y="5445224"/>
            <a:ext cx="501759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4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fade">
                                      <p:cBhvr>
                                        <p:cTn id="12" dur="500"/>
                                        <p:tgtEl>
                                          <p:spTgt spid="6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116632"/>
            <a:ext cx="6768752" cy="923330"/>
          </a:xfrm>
          <a:prstGeom prst="rect">
            <a:avLst/>
          </a:prstGeom>
        </p:spPr>
        <p:txBody>
          <a:bodyPr wrap="square">
            <a:spAutoFit/>
          </a:bodyPr>
          <a:lstStyle/>
          <a:p>
            <a:pPr marL="285750" indent="-285750">
              <a:buFont typeface="Arial" panose="020B0604020202020204" pitchFamily="34" charset="0"/>
              <a:buChar char="•"/>
            </a:pPr>
            <a:r>
              <a:rPr lang="en-US" altLang="zh-CN" b="1" dirty="0"/>
              <a:t>In Sequence Editor, </a:t>
            </a:r>
            <a:r>
              <a:rPr lang="en-US" altLang="zh-CN" b="1" dirty="0" smtClean="0"/>
              <a:t>open the human X amino acid sequence</a:t>
            </a:r>
          </a:p>
          <a:p>
            <a:endParaRPr lang="en-US" altLang="zh-CN" dirty="0"/>
          </a:p>
          <a:p>
            <a:r>
              <a:rPr lang="en-US" altLang="zh-CN" dirty="0" smtClean="0"/>
              <a:t>       File </a:t>
            </a:r>
            <a:r>
              <a:rPr lang="en-US" altLang="zh-CN" dirty="0">
                <a:sym typeface="Wingdings"/>
              </a:rPr>
              <a:t></a:t>
            </a:r>
            <a:r>
              <a:rPr lang="en-US" altLang="zh-CN" dirty="0"/>
              <a:t> Open </a:t>
            </a:r>
            <a:r>
              <a:rPr lang="en-US" altLang="zh-CN" dirty="0">
                <a:sym typeface="Wingdings"/>
              </a:rPr>
              <a:t></a:t>
            </a:r>
            <a:r>
              <a:rPr lang="en-US" altLang="zh-CN" dirty="0"/>
              <a:t>  </a:t>
            </a:r>
            <a:r>
              <a:rPr lang="en-US" altLang="zh-CN" dirty="0" err="1" smtClean="0"/>
              <a:t>HumanX</a:t>
            </a:r>
            <a:endParaRPr lang="zh-CN" altLang="zh-CN"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55" y="1484784"/>
            <a:ext cx="824865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81679" y="3573016"/>
            <a:ext cx="7239802" cy="369332"/>
          </a:xfrm>
          <a:prstGeom prst="rect">
            <a:avLst/>
          </a:prstGeom>
          <a:noFill/>
        </p:spPr>
        <p:txBody>
          <a:bodyPr wrap="none" rtlCol="0">
            <a:spAutoFit/>
          </a:bodyPr>
          <a:lstStyle/>
          <a:p>
            <a:r>
              <a:rPr lang="en-US" altLang="zh-CN" dirty="0" smtClean="0"/>
              <a:t>Through procedures such as Alignment, make the two as similar as possible</a:t>
            </a:r>
            <a:endParaRPr lang="zh-CN" altLang="en-US" dirty="0"/>
          </a:p>
        </p:txBody>
      </p:sp>
      <p:sp>
        <p:nvSpPr>
          <p:cNvPr id="5" name="TextBox 4"/>
          <p:cNvSpPr txBox="1"/>
          <p:nvPr/>
        </p:nvSpPr>
        <p:spPr>
          <a:xfrm>
            <a:off x="971600" y="4365104"/>
            <a:ext cx="5178854" cy="369332"/>
          </a:xfrm>
          <a:prstGeom prst="rect">
            <a:avLst/>
          </a:prstGeom>
          <a:noFill/>
        </p:spPr>
        <p:txBody>
          <a:bodyPr wrap="none" rtlCol="0">
            <a:spAutoFit/>
          </a:bodyPr>
          <a:lstStyle/>
          <a:p>
            <a:r>
              <a:rPr lang="en-US" altLang="zh-CN" dirty="0" smtClean="0"/>
              <a:t>Details are case dependent. You can always click </a:t>
            </a:r>
            <a:r>
              <a:rPr lang="en-US" altLang="zh-CN" dirty="0" smtClean="0">
                <a:solidFill>
                  <a:srgbClr val="FF0000"/>
                </a:solidFill>
              </a:rPr>
              <a:t>Help</a:t>
            </a:r>
            <a:endParaRPr lang="zh-CN" altLang="en-US" dirty="0">
              <a:solidFill>
                <a:srgbClr val="FF0000"/>
              </a:solidFill>
            </a:endParaRPr>
          </a:p>
        </p:txBody>
      </p:sp>
    </p:spTree>
    <p:extLst>
      <p:ext uri="{BB962C8B-B14F-4D97-AF65-F5344CB8AC3E}">
        <p14:creationId xmlns:p14="http://schemas.microsoft.com/office/powerpoint/2010/main" val="9661705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4851</TotalTime>
  <Words>930</Words>
  <Application>Microsoft Office PowerPoint</Application>
  <PresentationFormat>全屏显示(4:3)</PresentationFormat>
  <Paragraphs>161</Paragraphs>
  <Slides>30</Slides>
  <Notes>1</Notes>
  <HiddenSlides>0</HiddenSlides>
  <MMClips>0</MMClips>
  <ScaleCrop>false</ScaleCrop>
  <HeadingPairs>
    <vt:vector size="4" baseType="variant">
      <vt:variant>
        <vt:lpstr>主题</vt:lpstr>
      </vt:variant>
      <vt:variant>
        <vt:i4>2</vt:i4>
      </vt:variant>
      <vt:variant>
        <vt:lpstr>幻灯片标题</vt:lpstr>
      </vt:variant>
      <vt:variant>
        <vt:i4>30</vt:i4>
      </vt:variant>
    </vt:vector>
  </HeadingPairs>
  <TitlesOfParts>
    <vt:vector size="32" baseType="lpstr">
      <vt:lpstr>Office 主题​​</vt:lpstr>
      <vt:lpstr>Default Design</vt:lpstr>
      <vt:lpstr>PowerPoint 演示文稿</vt:lpstr>
      <vt:lpstr>Molecular  Dynamics  Simulation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GW</dc:creator>
  <cp:lastModifiedBy>GW</cp:lastModifiedBy>
  <cp:revision>654</cp:revision>
  <dcterms:created xsi:type="dcterms:W3CDTF">2016-09-25T01:57:18Z</dcterms:created>
  <dcterms:modified xsi:type="dcterms:W3CDTF">2018-10-11T01:52:09Z</dcterms:modified>
</cp:coreProperties>
</file>